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4" r:id="rId4"/>
    <p:sldId id="295" r:id="rId5"/>
    <p:sldId id="301" r:id="rId6"/>
    <p:sldId id="299" r:id="rId7"/>
    <p:sldId id="300" r:id="rId8"/>
    <p:sldId id="303" r:id="rId9"/>
    <p:sldId id="296" r:id="rId10"/>
    <p:sldId id="297"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Foster" userId="1c971701c435d49d" providerId="LiveId" clId="{73BFDC44-3B48-459F-8EFE-C0C6E60C6113}"/>
    <pc:docChg chg="modSld">
      <pc:chgData name="Jason Foster" userId="1c971701c435d49d" providerId="LiveId" clId="{73BFDC44-3B48-459F-8EFE-C0C6E60C6113}" dt="2022-11-10T22:08:44.977" v="0"/>
      <pc:docMkLst>
        <pc:docMk/>
      </pc:docMkLst>
      <pc:sldChg chg="modSp mod">
        <pc:chgData name="Jason Foster" userId="1c971701c435d49d" providerId="LiveId" clId="{73BFDC44-3B48-459F-8EFE-C0C6E60C6113}" dt="2022-11-10T22:08:44.977" v="0"/>
        <pc:sldMkLst>
          <pc:docMk/>
          <pc:sldMk cId="3138850622" sldId="293"/>
        </pc:sldMkLst>
        <pc:spChg chg="mod">
          <ac:chgData name="Jason Foster" userId="1c971701c435d49d" providerId="LiveId" clId="{73BFDC44-3B48-459F-8EFE-C0C6E60C6113}" dt="2022-11-10T22:08:44.977" v="0"/>
          <ac:spMkLst>
            <pc:docMk/>
            <pc:sldMk cId="3138850622" sldId="293"/>
            <ac:spMk id="5" creationId="{0BD01E46-A1CB-2843-8BCD-CE918F2072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00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A86C-BE4D-2367-1C27-145B73D7C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6C8A4-8986-F4C6-CCC1-E6F668BD97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D1ED3-B198-0EAD-34CE-59235CE20EEC}"/>
              </a:ext>
            </a:extLst>
          </p:cNvPr>
          <p:cNvSpPr>
            <a:spLocks noGrp="1"/>
          </p:cNvSpPr>
          <p:nvPr>
            <p:ph type="dt" sz="half" idx="10"/>
          </p:nvPr>
        </p:nvSpPr>
        <p:spPr/>
        <p:txBody>
          <a:bodyPr/>
          <a:lstStyle/>
          <a:p>
            <a:fld id="{AF1D501F-2A75-FF4A-AF64-8D3F4147D6BA}" type="datetimeFigureOut">
              <a:rPr lang="en-US" smtClean="0"/>
              <a:t>11/10/2022</a:t>
            </a:fld>
            <a:endParaRPr lang="en-US"/>
          </a:p>
        </p:txBody>
      </p:sp>
      <p:sp>
        <p:nvSpPr>
          <p:cNvPr id="5" name="Footer Placeholder 4">
            <a:extLst>
              <a:ext uri="{FF2B5EF4-FFF2-40B4-BE49-F238E27FC236}">
                <a16:creationId xmlns:a16="http://schemas.microsoft.com/office/drawing/2014/main" id="{7B9B3768-7D78-CEA6-1C24-407A4A535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0EA47-19DE-986D-A2EA-933D56F6D4A8}"/>
              </a:ext>
            </a:extLst>
          </p:cNvPr>
          <p:cNvSpPr>
            <a:spLocks noGrp="1"/>
          </p:cNvSpPr>
          <p:nvPr>
            <p:ph type="sldNum" sz="quarter" idx="12"/>
          </p:nvPr>
        </p:nvSpPr>
        <p:spPr/>
        <p:txBody>
          <a:bodyPr/>
          <a:lstStyle/>
          <a:p>
            <a:fld id="{18C10ADD-B8FF-2F43-A156-50C302A228F4}" type="slidenum">
              <a:rPr lang="en-US" smtClean="0"/>
              <a:t>‹#›</a:t>
            </a:fld>
            <a:endParaRPr lang="en-US"/>
          </a:p>
        </p:txBody>
      </p:sp>
    </p:spTree>
    <p:extLst>
      <p:ext uri="{BB962C8B-B14F-4D97-AF65-F5344CB8AC3E}">
        <p14:creationId xmlns:p14="http://schemas.microsoft.com/office/powerpoint/2010/main" val="2695380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Diagram&#10;&#10;Description automatically generated with medium confidence">
            <a:extLst>
              <a:ext uri="{FF2B5EF4-FFF2-40B4-BE49-F238E27FC236}">
                <a16:creationId xmlns:a16="http://schemas.microsoft.com/office/drawing/2014/main" id="{1E2B6079-7D24-621E-E0AD-2FB257F91D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216383" cy="6858000"/>
          </a:xfrm>
          <a:prstGeom prst="rect">
            <a:avLst/>
          </a:prstGeom>
        </p:spPr>
      </p:pic>
    </p:spTree>
    <p:extLst>
      <p:ext uri="{BB962C8B-B14F-4D97-AF65-F5344CB8AC3E}">
        <p14:creationId xmlns:p14="http://schemas.microsoft.com/office/powerpoint/2010/main" val="353923030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320A93-E178-9995-7E14-99B61DDC7AE5}"/>
              </a:ext>
            </a:extLst>
          </p:cNvPr>
          <p:cNvSpPr txBox="1"/>
          <p:nvPr/>
        </p:nvSpPr>
        <p:spPr>
          <a:xfrm>
            <a:off x="660400" y="3046968"/>
            <a:ext cx="4184650" cy="1446550"/>
          </a:xfrm>
          <a:prstGeom prst="rect">
            <a:avLst/>
          </a:prstGeom>
          <a:noFill/>
        </p:spPr>
        <p:txBody>
          <a:bodyPr wrap="square">
            <a:spAutoFit/>
          </a:bodyPr>
          <a:lstStyle/>
          <a:p>
            <a:pPr algn="ctr"/>
            <a:r>
              <a:rPr lang="en-US" sz="4400" b="1" dirty="0"/>
              <a:t>Team Safety Rep</a:t>
            </a:r>
          </a:p>
          <a:p>
            <a:pPr algn="ctr"/>
            <a:r>
              <a:rPr lang="en-US" sz="4400" b="1" dirty="0"/>
              <a:t>2022</a:t>
            </a:r>
          </a:p>
        </p:txBody>
      </p:sp>
      <p:sp>
        <p:nvSpPr>
          <p:cNvPr id="6" name="Subtitle 2">
            <a:extLst>
              <a:ext uri="{FF2B5EF4-FFF2-40B4-BE49-F238E27FC236}">
                <a16:creationId xmlns:a16="http://schemas.microsoft.com/office/drawing/2014/main" id="{A106D9DF-5290-DA81-AF50-21448B3AE1D7}"/>
              </a:ext>
            </a:extLst>
          </p:cNvPr>
          <p:cNvSpPr>
            <a:spLocks noGrp="1"/>
          </p:cNvSpPr>
          <p:nvPr/>
        </p:nvSpPr>
        <p:spPr>
          <a:xfrm>
            <a:off x="6286500" y="3456425"/>
            <a:ext cx="53149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lumMod val="95000"/>
                  </a:schemeClr>
                </a:solidFill>
              </a:rPr>
              <a:t>Presented by: Lori Connors</a:t>
            </a:r>
          </a:p>
          <a:p>
            <a:r>
              <a:rPr lang="en-US" sz="2800" dirty="0">
                <a:solidFill>
                  <a:schemeClr val="bg1">
                    <a:lumMod val="95000"/>
                  </a:schemeClr>
                </a:solidFill>
              </a:rPr>
              <a:t>Safety Coordinator, BDMHA</a:t>
            </a:r>
          </a:p>
          <a:p>
            <a:r>
              <a:rPr lang="en-US" sz="2800" dirty="0">
                <a:solidFill>
                  <a:schemeClr val="bg1">
                    <a:lumMod val="95000"/>
                  </a:schemeClr>
                </a:solidFill>
              </a:rPr>
              <a:t>November 10, 2022</a:t>
            </a:r>
          </a:p>
        </p:txBody>
      </p:sp>
    </p:spTree>
    <p:extLst>
      <p:ext uri="{BB962C8B-B14F-4D97-AF65-F5344CB8AC3E}">
        <p14:creationId xmlns:p14="http://schemas.microsoft.com/office/powerpoint/2010/main" val="420351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1764D-4954-D0E1-3ECA-A9908C3DBA00}"/>
              </a:ext>
            </a:extLst>
          </p:cNvPr>
          <p:cNvSpPr>
            <a:spLocks noGrp="1"/>
          </p:cNvSpPr>
          <p:nvPr>
            <p:ph idx="1"/>
          </p:nvPr>
        </p:nvSpPr>
        <p:spPr>
          <a:xfrm>
            <a:off x="6191250" y="974217"/>
            <a:ext cx="5956300" cy="4350766"/>
          </a:xfrm>
        </p:spPr>
        <p:txBody>
          <a:bodyPr>
            <a:normAutofit fontScale="85000" lnSpcReduction="20000"/>
          </a:bodyPr>
          <a:lstStyle/>
          <a:p>
            <a:pPr marL="0" indent="0" fontAlgn="base">
              <a:buNone/>
            </a:pPr>
            <a:r>
              <a:rPr lang="en-CA" sz="2200" b="0" i="0" dirty="0">
                <a:solidFill>
                  <a:schemeClr val="bg1">
                    <a:lumMod val="95000"/>
                  </a:schemeClr>
                </a:solidFill>
                <a:effectLst/>
              </a:rPr>
              <a:t>Reporting Abuse or Harassment is often a difficult process. The Independent Third Party is committed to operating in a trauma informed manner. For example:</a:t>
            </a:r>
          </a:p>
          <a:p>
            <a:pPr lvl="1" fontAlgn="base"/>
            <a:r>
              <a:rPr lang="en-CA" sz="2200" b="0" i="0" dirty="0">
                <a:solidFill>
                  <a:schemeClr val="bg1">
                    <a:lumMod val="95000"/>
                  </a:schemeClr>
                </a:solidFill>
                <a:effectLst/>
              </a:rPr>
              <a:t>All reports will be kept entirely confidential, in line with the wishes of the person making the complaint. This includes confidentiality from Hockey Canada and Member association staff.</a:t>
            </a:r>
          </a:p>
          <a:p>
            <a:pPr lvl="1" fontAlgn="base"/>
            <a:r>
              <a:rPr lang="en-CA" sz="2200" b="0" i="0" dirty="0">
                <a:solidFill>
                  <a:schemeClr val="bg1">
                    <a:lumMod val="95000"/>
                  </a:schemeClr>
                </a:solidFill>
                <a:effectLst/>
              </a:rPr>
              <a:t>All Complaints will be followed up in a timely manner.</a:t>
            </a:r>
            <a:br>
              <a:rPr lang="en-CA" sz="2200" b="0" i="0" dirty="0">
                <a:solidFill>
                  <a:schemeClr val="bg1">
                    <a:lumMod val="95000"/>
                  </a:schemeClr>
                </a:solidFill>
                <a:effectLst/>
              </a:rPr>
            </a:br>
            <a:r>
              <a:rPr lang="en-CA" sz="2200" b="0" i="0" dirty="0">
                <a:solidFill>
                  <a:schemeClr val="bg1">
                    <a:lumMod val="95000"/>
                  </a:schemeClr>
                </a:solidFill>
                <a:effectLst/>
              </a:rPr>
              <a:t>The Independent Third Party has developed resources to share with survivors of </a:t>
            </a:r>
            <a:r>
              <a:rPr lang="en-CA" sz="2200" b="0" i="0" dirty="0">
                <a:solidFill>
                  <a:schemeClr val="bg1">
                    <a:lumMod val="95000"/>
                  </a:schemeClr>
                </a:solidFill>
                <a:effectLst/>
                <a:cs typeface="Calibri" panose="020F0502020204030204" pitchFamily="34" charset="0"/>
              </a:rPr>
              <a:t>abuse</a:t>
            </a:r>
            <a:r>
              <a:rPr lang="en-CA" sz="2200" b="0" i="0" dirty="0">
                <a:solidFill>
                  <a:schemeClr val="bg1">
                    <a:lumMod val="95000"/>
                  </a:schemeClr>
                </a:solidFill>
                <a:effectLst/>
              </a:rPr>
              <a:t> and can direct survivors to additional supports.</a:t>
            </a:r>
          </a:p>
          <a:p>
            <a:pPr lvl="1" fontAlgn="base"/>
            <a:r>
              <a:rPr lang="en-CA" sz="2200" b="0" i="0" dirty="0">
                <a:solidFill>
                  <a:schemeClr val="bg1">
                    <a:lumMod val="95000"/>
                  </a:schemeClr>
                </a:solidFill>
                <a:effectLst/>
              </a:rPr>
              <a:t>The Independent Third-Party answers questions about the complaint process.</a:t>
            </a:r>
          </a:p>
          <a:p>
            <a:pPr lvl="1" fontAlgn="base"/>
            <a:r>
              <a:rPr lang="en-CA" sz="2200" b="0" i="0" dirty="0">
                <a:solidFill>
                  <a:schemeClr val="bg1">
                    <a:lumMod val="95000"/>
                  </a:schemeClr>
                </a:solidFill>
                <a:effectLst/>
              </a:rPr>
              <a:t>Complaints are taken seriously and rigorously examined.</a:t>
            </a:r>
          </a:p>
          <a:p>
            <a:pPr marL="0" indent="0" fontAlgn="base">
              <a:buNone/>
            </a:pPr>
            <a:r>
              <a:rPr lang="en-CA" sz="2200" b="0" i="0" dirty="0">
                <a:solidFill>
                  <a:schemeClr val="bg1">
                    <a:lumMod val="95000"/>
                  </a:schemeClr>
                </a:solidFill>
                <a:effectLst/>
              </a:rPr>
              <a:t>The Independent Third Party is staffed by a number of diverse professionals reflecting both gender and racial diversity. Service is available in both French and English.</a:t>
            </a:r>
          </a:p>
          <a:p>
            <a:endParaRPr lang="en-US" sz="2200" dirty="0">
              <a:solidFill>
                <a:schemeClr val="bg1">
                  <a:lumMod val="95000"/>
                </a:schemeClr>
              </a:solidFill>
            </a:endParaRPr>
          </a:p>
        </p:txBody>
      </p:sp>
      <p:sp>
        <p:nvSpPr>
          <p:cNvPr id="4" name="Title 1">
            <a:extLst>
              <a:ext uri="{FF2B5EF4-FFF2-40B4-BE49-F238E27FC236}">
                <a16:creationId xmlns:a16="http://schemas.microsoft.com/office/drawing/2014/main" id="{94731ED5-171A-DE82-0243-7164EAB3CF5D}"/>
              </a:ext>
            </a:extLst>
          </p:cNvPr>
          <p:cNvSpPr txBox="1">
            <a:spLocks/>
          </p:cNvSpPr>
          <p:nvPr/>
        </p:nvSpPr>
        <p:spPr>
          <a:xfrm>
            <a:off x="292100" y="2729801"/>
            <a:ext cx="4946650" cy="2070799"/>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Independent </a:t>
            </a:r>
            <a:br>
              <a:rPr lang="en-US" b="1" dirty="0"/>
            </a:br>
            <a:r>
              <a:rPr lang="en-US" b="1" dirty="0"/>
              <a:t>Third-Party Investigations</a:t>
            </a:r>
          </a:p>
        </p:txBody>
      </p:sp>
      <p:sp>
        <p:nvSpPr>
          <p:cNvPr id="11" name="TextBox 10">
            <a:extLst>
              <a:ext uri="{FF2B5EF4-FFF2-40B4-BE49-F238E27FC236}">
                <a16:creationId xmlns:a16="http://schemas.microsoft.com/office/drawing/2014/main" id="{D8F64597-F893-CAE3-F528-A67C97CF5537}"/>
              </a:ext>
            </a:extLst>
          </p:cNvPr>
          <p:cNvSpPr txBox="1"/>
          <p:nvPr/>
        </p:nvSpPr>
        <p:spPr>
          <a:xfrm>
            <a:off x="4000500" y="6014135"/>
            <a:ext cx="8191500" cy="338554"/>
          </a:xfrm>
          <a:prstGeom prst="rect">
            <a:avLst/>
          </a:prstGeom>
          <a:noFill/>
        </p:spPr>
        <p:txBody>
          <a:bodyPr wrap="square">
            <a:spAutoFit/>
          </a:bodyPr>
          <a:lstStyle/>
          <a:p>
            <a:pPr algn="ctr"/>
            <a:r>
              <a:rPr lang="en-CA" sz="1600" b="1" i="0" dirty="0">
                <a:solidFill>
                  <a:schemeClr val="bg1">
                    <a:lumMod val="95000"/>
                  </a:schemeClr>
                </a:solidFill>
                <a:effectLst/>
              </a:rPr>
              <a:t>Complaints can be submitted by email to </a:t>
            </a:r>
            <a:r>
              <a:rPr lang="en-CA" sz="1600" b="1" i="0" dirty="0">
                <a:solidFill>
                  <a:schemeClr val="bg1">
                    <a:lumMod val="95000"/>
                  </a:schemeClr>
                </a:solidFill>
                <a:effectLst/>
                <a:hlinkClick r:id="rId2">
                  <a:extLst>
                    <a:ext uri="{A12FA001-AC4F-418D-AE19-62706E023703}">
                      <ahyp:hlinkClr xmlns:ahyp="http://schemas.microsoft.com/office/drawing/2018/hyperlinkcolor" val="tx"/>
                    </a:ext>
                  </a:extLst>
                </a:hlinkClick>
              </a:rPr>
              <a:t>complaints@sportcomplaints.ca</a:t>
            </a:r>
            <a:endParaRPr lang="en-US" sz="1600" b="1" dirty="0">
              <a:solidFill>
                <a:schemeClr val="bg1">
                  <a:lumMod val="95000"/>
                </a:schemeClr>
              </a:solidFill>
            </a:endParaRPr>
          </a:p>
        </p:txBody>
      </p:sp>
    </p:spTree>
    <p:extLst>
      <p:ext uri="{BB962C8B-B14F-4D97-AF65-F5344CB8AC3E}">
        <p14:creationId xmlns:p14="http://schemas.microsoft.com/office/powerpoint/2010/main" val="404595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032C17-6219-E4BE-242B-F8FF22AE5BD5}"/>
              </a:ext>
            </a:extLst>
          </p:cNvPr>
          <p:cNvSpPr txBox="1">
            <a:spLocks/>
          </p:cNvSpPr>
          <p:nvPr/>
        </p:nvSpPr>
        <p:spPr>
          <a:xfrm>
            <a:off x="6432550" y="2901251"/>
            <a:ext cx="4946650" cy="902399"/>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lumMod val="95000"/>
                  </a:schemeClr>
                </a:solidFill>
              </a:rPr>
              <a:t>Questions</a:t>
            </a:r>
          </a:p>
        </p:txBody>
      </p:sp>
      <p:pic>
        <p:nvPicPr>
          <p:cNvPr id="1028" name="Picture 4" descr="Best Question Mark Icon Stock Photos, Pictures &amp; Royalty-Free Images -  iStock | Question mark icon, Question mark, Interesting questions">
            <a:extLst>
              <a:ext uri="{FF2B5EF4-FFF2-40B4-BE49-F238E27FC236}">
                <a16:creationId xmlns:a16="http://schemas.microsoft.com/office/drawing/2014/main" id="{7641A942-CCC4-3DBB-A3DC-A4BEE2FB2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94" y="2559050"/>
            <a:ext cx="2955131" cy="295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5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D050EC-60CF-8C4B-8ADF-373573145A4C}"/>
              </a:ext>
            </a:extLst>
          </p:cNvPr>
          <p:cNvSpPr>
            <a:spLocks noGrp="1"/>
          </p:cNvSpPr>
          <p:nvPr>
            <p:ph type="title"/>
          </p:nvPr>
        </p:nvSpPr>
        <p:spPr>
          <a:xfrm>
            <a:off x="-320071" y="2963225"/>
            <a:ext cx="5444521" cy="1434415"/>
          </a:xfrm>
        </p:spPr>
        <p:txBody>
          <a:bodyPr anchor="b">
            <a:noAutofit/>
          </a:bodyPr>
          <a:lstStyle/>
          <a:p>
            <a:pPr algn="ctr"/>
            <a:r>
              <a:rPr lang="en-US" b="1" dirty="0"/>
              <a:t>Land </a:t>
            </a:r>
            <a:br>
              <a:rPr lang="en-US" b="1" dirty="0"/>
            </a:br>
            <a:r>
              <a:rPr lang="en-US" b="1" dirty="0"/>
              <a:t>Acknowledgement</a:t>
            </a:r>
          </a:p>
        </p:txBody>
      </p:sp>
      <p:sp>
        <p:nvSpPr>
          <p:cNvPr id="5" name="Content Placeholder 4">
            <a:extLst>
              <a:ext uri="{FF2B5EF4-FFF2-40B4-BE49-F238E27FC236}">
                <a16:creationId xmlns:a16="http://schemas.microsoft.com/office/drawing/2014/main" id="{0BD01E46-A1CB-2843-8BCD-CE918F2072C1}"/>
              </a:ext>
            </a:extLst>
          </p:cNvPr>
          <p:cNvSpPr>
            <a:spLocks noGrp="1"/>
          </p:cNvSpPr>
          <p:nvPr>
            <p:ph idx="1"/>
          </p:nvPr>
        </p:nvSpPr>
        <p:spPr>
          <a:xfrm>
            <a:off x="6170653" y="1776306"/>
            <a:ext cx="5145047" cy="2621334"/>
          </a:xfrm>
        </p:spPr>
        <p:txBody>
          <a:bodyPr anchor="t">
            <a:normAutofit/>
          </a:bodyPr>
          <a:lstStyle/>
          <a:p>
            <a:pPr marL="0" indent="0">
              <a:buNone/>
            </a:pPr>
            <a:r>
              <a:rPr lang="en-CA" sz="2200" dirty="0">
                <a:solidFill>
                  <a:schemeClr val="bg1">
                    <a:lumMod val="95000"/>
                  </a:schemeClr>
                </a:solidFill>
              </a:rPr>
              <a:t>I</a:t>
            </a:r>
            <a:r>
              <a:rPr lang="en-CA" sz="2200" i="1" dirty="0">
                <a:solidFill>
                  <a:schemeClr val="bg1">
                    <a:lumMod val="95000"/>
                  </a:schemeClr>
                </a:solidFill>
              </a:rPr>
              <a:t> </a:t>
            </a:r>
            <a:r>
              <a:rPr lang="en-CA" sz="2200" dirty="0">
                <a:solidFill>
                  <a:schemeClr val="bg1">
                    <a:lumMod val="95000"/>
                  </a:schemeClr>
                </a:solidFill>
              </a:rPr>
              <a:t>would like to begin by acknowledging that we are in </a:t>
            </a:r>
            <a:r>
              <a:rPr lang="en-CA" sz="2200" dirty="0" err="1">
                <a:solidFill>
                  <a:schemeClr val="bg1">
                    <a:lumMod val="95000"/>
                  </a:schemeClr>
                </a:solidFill>
              </a:rPr>
              <a:t>Mi’kma’ki</a:t>
            </a:r>
            <a:r>
              <a:rPr lang="en-CA" sz="2200" dirty="0">
                <a:solidFill>
                  <a:schemeClr val="bg1">
                    <a:lumMod val="95000"/>
                  </a:schemeClr>
                </a:solidFill>
              </a:rPr>
              <a:t>, the ancestral and unceded territory of the Mi’kmaq People. </a:t>
            </a:r>
            <a:r>
              <a:rPr lang="en-CA" sz="2200" dirty="0">
                <a:solidFill>
                  <a:schemeClr val="bg1"/>
                </a:solidFill>
              </a:rPr>
              <a:t>HRM </a:t>
            </a:r>
            <a:r>
              <a:rPr lang="en-CA" sz="2200" dirty="0">
                <a:solidFill>
                  <a:schemeClr val="bg1">
                    <a:lumMod val="95000"/>
                  </a:schemeClr>
                </a:solidFill>
              </a:rPr>
              <a:t>4Pad sits in </a:t>
            </a:r>
            <a:r>
              <a:rPr lang="en-CA" sz="2200" dirty="0" err="1">
                <a:solidFill>
                  <a:schemeClr val="bg1">
                    <a:lumMod val="95000"/>
                  </a:schemeClr>
                </a:solidFill>
              </a:rPr>
              <a:t>Kjipuktuk</a:t>
            </a:r>
            <a:r>
              <a:rPr lang="en-CA" sz="2200" dirty="0">
                <a:solidFill>
                  <a:schemeClr val="bg1">
                    <a:lumMod val="95000"/>
                  </a:schemeClr>
                </a:solidFill>
              </a:rPr>
              <a:t> on the Traditional Territory of the Mi’kmaq. We are all Treaty people.</a:t>
            </a:r>
          </a:p>
          <a:p>
            <a:endParaRPr lang="en-US" sz="2200" dirty="0">
              <a:solidFill>
                <a:schemeClr val="bg1">
                  <a:lumMod val="95000"/>
                </a:schemeClr>
              </a:solidFill>
            </a:endParaRPr>
          </a:p>
        </p:txBody>
      </p:sp>
      <p:pic>
        <p:nvPicPr>
          <p:cNvPr id="1026" name="Picture 2" descr="Map of First Nations in Nova Scotia | Government of Nova Scotia">
            <a:extLst>
              <a:ext uri="{FF2B5EF4-FFF2-40B4-BE49-F238E27FC236}">
                <a16:creationId xmlns:a16="http://schemas.microsoft.com/office/drawing/2014/main" id="{98CB5CF4-82FE-FC41-A71B-3B4625F0E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09" r="6083"/>
          <a:stretch/>
        </p:blipFill>
        <p:spPr bwMode="auto">
          <a:xfrm>
            <a:off x="8950766" y="3505200"/>
            <a:ext cx="3066005" cy="318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5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45B0-EDB8-542D-99E0-14B056598D51}"/>
              </a:ext>
            </a:extLst>
          </p:cNvPr>
          <p:cNvSpPr>
            <a:spLocks noGrp="1"/>
          </p:cNvSpPr>
          <p:nvPr>
            <p:ph type="title"/>
          </p:nvPr>
        </p:nvSpPr>
        <p:spPr>
          <a:xfrm>
            <a:off x="1676400" y="3275901"/>
            <a:ext cx="2901950" cy="1325563"/>
          </a:xfrm>
        </p:spPr>
        <p:txBody>
          <a:bodyPr>
            <a:normAutofit/>
          </a:bodyPr>
          <a:lstStyle/>
          <a:p>
            <a:r>
              <a:rPr lang="en-US" b="1" dirty="0"/>
              <a:t>Overview</a:t>
            </a:r>
          </a:p>
        </p:txBody>
      </p:sp>
      <p:sp>
        <p:nvSpPr>
          <p:cNvPr id="3" name="Content Placeholder 2">
            <a:extLst>
              <a:ext uri="{FF2B5EF4-FFF2-40B4-BE49-F238E27FC236}">
                <a16:creationId xmlns:a16="http://schemas.microsoft.com/office/drawing/2014/main" id="{FF62E737-FC7C-6837-4AF1-AC9733A01642}"/>
              </a:ext>
            </a:extLst>
          </p:cNvPr>
          <p:cNvSpPr>
            <a:spLocks noGrp="1"/>
          </p:cNvSpPr>
          <p:nvPr>
            <p:ph idx="1"/>
          </p:nvPr>
        </p:nvSpPr>
        <p:spPr>
          <a:xfrm>
            <a:off x="6096000" y="2704084"/>
            <a:ext cx="5994400" cy="2801366"/>
          </a:xfrm>
        </p:spPr>
        <p:txBody>
          <a:bodyPr>
            <a:normAutofit/>
          </a:bodyPr>
          <a:lstStyle/>
          <a:p>
            <a:r>
              <a:rPr lang="en-US" sz="2200" dirty="0">
                <a:solidFill>
                  <a:schemeClr val="bg1">
                    <a:lumMod val="95000"/>
                  </a:schemeClr>
                </a:solidFill>
              </a:rPr>
              <a:t>Safety Rep role for 2022-2023</a:t>
            </a:r>
          </a:p>
          <a:p>
            <a:pPr lvl="1"/>
            <a:r>
              <a:rPr lang="en-US" sz="2200" dirty="0">
                <a:solidFill>
                  <a:schemeClr val="bg1">
                    <a:lumMod val="95000"/>
                  </a:schemeClr>
                </a:solidFill>
              </a:rPr>
              <a:t>Dressing Room Supervision (Two-Deep Rule)</a:t>
            </a:r>
          </a:p>
          <a:p>
            <a:pPr lvl="1"/>
            <a:r>
              <a:rPr lang="en-US" sz="2200" dirty="0">
                <a:solidFill>
                  <a:schemeClr val="bg1">
                    <a:lumMod val="95000"/>
                  </a:schemeClr>
                </a:solidFill>
              </a:rPr>
              <a:t>COVID</a:t>
            </a:r>
          </a:p>
          <a:p>
            <a:r>
              <a:rPr lang="en-US" sz="2200" dirty="0">
                <a:solidFill>
                  <a:schemeClr val="bg1">
                    <a:lumMod val="95000"/>
                  </a:schemeClr>
                </a:solidFill>
              </a:rPr>
              <a:t>Safety Coordinator Role</a:t>
            </a:r>
          </a:p>
          <a:p>
            <a:endParaRPr lang="en-US" sz="2200" dirty="0"/>
          </a:p>
        </p:txBody>
      </p:sp>
    </p:spTree>
    <p:extLst>
      <p:ext uri="{BB962C8B-B14F-4D97-AF65-F5344CB8AC3E}">
        <p14:creationId xmlns:p14="http://schemas.microsoft.com/office/powerpoint/2010/main" val="25594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30EA-D78C-43F8-2F3B-93A1F8A5CC64}"/>
              </a:ext>
            </a:extLst>
          </p:cNvPr>
          <p:cNvSpPr>
            <a:spLocks noGrp="1"/>
          </p:cNvSpPr>
          <p:nvPr>
            <p:ph type="title"/>
          </p:nvPr>
        </p:nvSpPr>
        <p:spPr>
          <a:xfrm>
            <a:off x="400050" y="3201479"/>
            <a:ext cx="4648200" cy="1325563"/>
          </a:xfrm>
        </p:spPr>
        <p:txBody>
          <a:bodyPr>
            <a:normAutofit/>
          </a:bodyPr>
          <a:lstStyle/>
          <a:p>
            <a:r>
              <a:rPr lang="en-US" b="1" dirty="0"/>
              <a:t>Safety Rep Role</a:t>
            </a:r>
          </a:p>
        </p:txBody>
      </p:sp>
      <p:sp>
        <p:nvSpPr>
          <p:cNvPr id="3" name="Content Placeholder 2">
            <a:extLst>
              <a:ext uri="{FF2B5EF4-FFF2-40B4-BE49-F238E27FC236}">
                <a16:creationId xmlns:a16="http://schemas.microsoft.com/office/drawing/2014/main" id="{E2E3896A-21A8-C391-5EA7-EEAB8AC8420D}"/>
              </a:ext>
            </a:extLst>
          </p:cNvPr>
          <p:cNvSpPr>
            <a:spLocks noGrp="1"/>
          </p:cNvSpPr>
          <p:nvPr>
            <p:ph idx="1"/>
          </p:nvPr>
        </p:nvSpPr>
        <p:spPr>
          <a:xfrm>
            <a:off x="6096000" y="2126742"/>
            <a:ext cx="6038850" cy="2604516"/>
          </a:xfrm>
        </p:spPr>
        <p:txBody>
          <a:bodyPr>
            <a:normAutofit/>
          </a:bodyPr>
          <a:lstStyle/>
          <a:p>
            <a:r>
              <a:rPr lang="en-US" sz="2200" dirty="0">
                <a:solidFill>
                  <a:schemeClr val="bg1">
                    <a:lumMod val="95000"/>
                  </a:schemeClr>
                </a:solidFill>
              </a:rPr>
              <a:t>Ensure BDMHA Dressing Room Supervision Policy is enforced</a:t>
            </a:r>
          </a:p>
          <a:p>
            <a:r>
              <a:rPr lang="en-US" sz="2200" dirty="0">
                <a:solidFill>
                  <a:schemeClr val="bg1">
                    <a:lumMod val="95000"/>
                  </a:schemeClr>
                </a:solidFill>
              </a:rPr>
              <a:t>Deal with any COVID related issues if they arise</a:t>
            </a:r>
          </a:p>
          <a:p>
            <a:r>
              <a:rPr lang="en-US" sz="2200" dirty="0">
                <a:solidFill>
                  <a:schemeClr val="bg1">
                    <a:lumMod val="95000"/>
                  </a:schemeClr>
                </a:solidFill>
              </a:rPr>
              <a:t>Liaise with parents, team managers, coaches about safety issues</a:t>
            </a:r>
          </a:p>
          <a:p>
            <a:r>
              <a:rPr lang="en-US" sz="2200" dirty="0">
                <a:solidFill>
                  <a:schemeClr val="bg1">
                    <a:lumMod val="95000"/>
                  </a:schemeClr>
                </a:solidFill>
              </a:rPr>
              <a:t>Liaise with Safety Coordinator re safety issues</a:t>
            </a:r>
          </a:p>
        </p:txBody>
      </p:sp>
    </p:spTree>
    <p:extLst>
      <p:ext uri="{BB962C8B-B14F-4D97-AF65-F5344CB8AC3E}">
        <p14:creationId xmlns:p14="http://schemas.microsoft.com/office/powerpoint/2010/main" val="397006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68DA-0A82-21B7-78AF-9395D71A22E0}"/>
              </a:ext>
            </a:extLst>
          </p:cNvPr>
          <p:cNvSpPr>
            <a:spLocks noGrp="1"/>
          </p:cNvSpPr>
          <p:nvPr>
            <p:ph type="title"/>
          </p:nvPr>
        </p:nvSpPr>
        <p:spPr>
          <a:xfrm>
            <a:off x="425450" y="3214782"/>
            <a:ext cx="4851400" cy="1325563"/>
          </a:xfrm>
        </p:spPr>
        <p:txBody>
          <a:bodyPr>
            <a:normAutofit/>
          </a:bodyPr>
          <a:lstStyle/>
          <a:p>
            <a:r>
              <a:rPr lang="en-US" b="1" dirty="0"/>
              <a:t>Safety Coordinator</a:t>
            </a:r>
          </a:p>
        </p:txBody>
      </p:sp>
      <p:sp>
        <p:nvSpPr>
          <p:cNvPr id="3" name="Content Placeholder 2">
            <a:extLst>
              <a:ext uri="{FF2B5EF4-FFF2-40B4-BE49-F238E27FC236}">
                <a16:creationId xmlns:a16="http://schemas.microsoft.com/office/drawing/2014/main" id="{05305BB1-8DD2-F453-FDEA-FA210739B1DB}"/>
              </a:ext>
            </a:extLst>
          </p:cNvPr>
          <p:cNvSpPr>
            <a:spLocks noGrp="1"/>
          </p:cNvSpPr>
          <p:nvPr>
            <p:ph idx="1"/>
          </p:nvPr>
        </p:nvSpPr>
        <p:spPr>
          <a:xfrm>
            <a:off x="6267450" y="1751584"/>
            <a:ext cx="5810250" cy="4251960"/>
          </a:xfrm>
        </p:spPr>
        <p:txBody>
          <a:bodyPr>
            <a:normAutofit/>
          </a:bodyPr>
          <a:lstStyle/>
          <a:p>
            <a:r>
              <a:rPr lang="en-US" sz="2200" dirty="0">
                <a:solidFill>
                  <a:schemeClr val="bg1">
                    <a:lumMod val="95000"/>
                  </a:schemeClr>
                </a:solidFill>
              </a:rPr>
              <a:t>Oversee rollout of Dressing Room Supervision Policy</a:t>
            </a:r>
          </a:p>
          <a:p>
            <a:r>
              <a:rPr lang="en-US" sz="2200" dirty="0">
                <a:solidFill>
                  <a:schemeClr val="bg1">
                    <a:lumMod val="95000"/>
                  </a:schemeClr>
                </a:solidFill>
              </a:rPr>
              <a:t>Communicate with team safety reps re safety issues</a:t>
            </a:r>
          </a:p>
          <a:p>
            <a:r>
              <a:rPr lang="en-US" sz="2200" dirty="0">
                <a:solidFill>
                  <a:schemeClr val="bg1">
                    <a:lumMod val="95000"/>
                  </a:schemeClr>
                </a:solidFill>
              </a:rPr>
              <a:t>Communicate with head coaches, team managers re safety issues</a:t>
            </a:r>
          </a:p>
          <a:p>
            <a:r>
              <a:rPr lang="en-US" sz="2200" dirty="0">
                <a:solidFill>
                  <a:schemeClr val="bg1">
                    <a:lumMod val="95000"/>
                  </a:schemeClr>
                </a:solidFill>
              </a:rPr>
              <a:t>Liaise with HNS (Member of Safe Sport Committee)</a:t>
            </a:r>
          </a:p>
          <a:p>
            <a:r>
              <a:rPr lang="en-US" sz="2200" dirty="0">
                <a:solidFill>
                  <a:schemeClr val="bg1">
                    <a:lumMod val="95000"/>
                  </a:schemeClr>
                </a:solidFill>
              </a:rPr>
              <a:t>Liaise with BDMHA Exec re safety issues</a:t>
            </a:r>
          </a:p>
          <a:p>
            <a:r>
              <a:rPr lang="en-US" sz="2200" dirty="0">
                <a:solidFill>
                  <a:schemeClr val="bg1">
                    <a:lumMod val="95000"/>
                  </a:schemeClr>
                </a:solidFill>
              </a:rPr>
              <a:t>Covid issues if they arise</a:t>
            </a:r>
          </a:p>
          <a:p>
            <a:r>
              <a:rPr lang="en-US" sz="2200" dirty="0">
                <a:solidFill>
                  <a:schemeClr val="bg1">
                    <a:lumMod val="95000"/>
                  </a:schemeClr>
                </a:solidFill>
              </a:rPr>
              <a:t>Manage injury reports as required</a:t>
            </a:r>
          </a:p>
          <a:p>
            <a:pPr marL="0" indent="0">
              <a:buNone/>
            </a:pPr>
            <a:endParaRPr lang="en-US" sz="2200" dirty="0">
              <a:solidFill>
                <a:schemeClr val="bg1">
                  <a:lumMod val="95000"/>
                </a:schemeClr>
              </a:solidFill>
            </a:endParaRPr>
          </a:p>
        </p:txBody>
      </p:sp>
    </p:spTree>
    <p:extLst>
      <p:ext uri="{BB962C8B-B14F-4D97-AF65-F5344CB8AC3E}">
        <p14:creationId xmlns:p14="http://schemas.microsoft.com/office/powerpoint/2010/main" val="356696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9A89-3A56-5CA9-DFEC-DBDFFF47498B}"/>
              </a:ext>
            </a:extLst>
          </p:cNvPr>
          <p:cNvSpPr>
            <a:spLocks noGrp="1"/>
          </p:cNvSpPr>
          <p:nvPr>
            <p:ph type="title"/>
          </p:nvPr>
        </p:nvSpPr>
        <p:spPr>
          <a:xfrm>
            <a:off x="254000" y="2968625"/>
            <a:ext cx="5257800" cy="1863725"/>
          </a:xfrm>
        </p:spPr>
        <p:txBody>
          <a:bodyPr>
            <a:noAutofit/>
          </a:bodyPr>
          <a:lstStyle/>
          <a:p>
            <a:pPr algn="ctr"/>
            <a:r>
              <a:rPr lang="en-US" b="1" dirty="0"/>
              <a:t>Dressing Room Supervision Policy (HNS)</a:t>
            </a:r>
          </a:p>
        </p:txBody>
      </p:sp>
      <p:sp>
        <p:nvSpPr>
          <p:cNvPr id="3" name="Content Placeholder 2">
            <a:extLst>
              <a:ext uri="{FF2B5EF4-FFF2-40B4-BE49-F238E27FC236}">
                <a16:creationId xmlns:a16="http://schemas.microsoft.com/office/drawing/2014/main" id="{ACC5592C-BBB9-A71D-A51E-BBC032A84CA1}"/>
              </a:ext>
            </a:extLst>
          </p:cNvPr>
          <p:cNvSpPr>
            <a:spLocks noGrp="1"/>
          </p:cNvSpPr>
          <p:nvPr>
            <p:ph idx="1"/>
          </p:nvPr>
        </p:nvSpPr>
        <p:spPr>
          <a:xfrm>
            <a:off x="6203950" y="1303020"/>
            <a:ext cx="5683250" cy="4251960"/>
          </a:xfrm>
        </p:spPr>
        <p:txBody>
          <a:bodyPr>
            <a:normAutofit fontScale="85000" lnSpcReduction="20000"/>
          </a:bodyPr>
          <a:lstStyle/>
          <a:p>
            <a:r>
              <a:rPr lang="en-US" sz="2200" dirty="0">
                <a:solidFill>
                  <a:schemeClr val="bg1">
                    <a:lumMod val="95000"/>
                  </a:schemeClr>
                </a:solidFill>
              </a:rPr>
              <a:t>Intent is to protect players from bullying, harassment and abuse</a:t>
            </a:r>
          </a:p>
          <a:p>
            <a:r>
              <a:rPr lang="en-US" sz="2200" dirty="0">
                <a:solidFill>
                  <a:schemeClr val="bg1">
                    <a:lumMod val="95000"/>
                  </a:schemeClr>
                </a:solidFill>
              </a:rPr>
              <a:t>Supervision required </a:t>
            </a:r>
            <a:r>
              <a:rPr lang="en-US" sz="2200" b="1" dirty="0">
                <a:solidFill>
                  <a:schemeClr val="bg1">
                    <a:lumMod val="95000"/>
                  </a:schemeClr>
                </a:solidFill>
              </a:rPr>
              <a:t>before, during and after </a:t>
            </a:r>
            <a:r>
              <a:rPr lang="en-US" sz="2200" dirty="0">
                <a:solidFill>
                  <a:schemeClr val="bg1">
                    <a:lumMod val="95000"/>
                  </a:schemeClr>
                </a:solidFill>
              </a:rPr>
              <a:t>all games and practices</a:t>
            </a:r>
          </a:p>
          <a:p>
            <a:r>
              <a:rPr lang="en-US" sz="2200" dirty="0">
                <a:solidFill>
                  <a:schemeClr val="bg1">
                    <a:lumMod val="95000"/>
                  </a:schemeClr>
                </a:solidFill>
              </a:rPr>
              <a:t>“Two Deep Method”</a:t>
            </a:r>
          </a:p>
          <a:p>
            <a:pPr lvl="1"/>
            <a:r>
              <a:rPr lang="en-CA" sz="2200" dirty="0">
                <a:solidFill>
                  <a:schemeClr val="bg1">
                    <a:lumMod val="95000"/>
                  </a:schemeClr>
                </a:solidFill>
              </a:rPr>
              <a:t>A lone personnel member should never be in the dressing room with players at any time, especially when players are showering or changing: two adults should be present together</a:t>
            </a:r>
          </a:p>
          <a:p>
            <a:pPr lvl="1"/>
            <a:r>
              <a:rPr lang="en-CA" sz="2200" dirty="0">
                <a:solidFill>
                  <a:schemeClr val="bg1">
                    <a:lumMod val="95000"/>
                  </a:schemeClr>
                </a:solidFill>
              </a:rPr>
              <a:t>Supervising personnel must be members of the team staff or adults who have completed either “Speak Out” or the “Respect In Sport” for volunteers and have submitted their record checks [VSC &amp; CRC] to their MHA</a:t>
            </a:r>
          </a:p>
          <a:p>
            <a:pPr lvl="1"/>
            <a:r>
              <a:rPr lang="en-CA" sz="2200" dirty="0">
                <a:solidFill>
                  <a:schemeClr val="bg1">
                    <a:lumMod val="95000"/>
                  </a:schemeClr>
                </a:solidFill>
              </a:rPr>
              <a:t>Parents of all players should be made aware of the “Two Deep Method” and avoid letting their children into unsupervised dressing rooms.</a:t>
            </a:r>
            <a:endParaRPr lang="en-US" sz="2200" dirty="0">
              <a:solidFill>
                <a:schemeClr val="bg1">
                  <a:lumMod val="95000"/>
                </a:schemeClr>
              </a:solidFill>
            </a:endParaRPr>
          </a:p>
        </p:txBody>
      </p:sp>
    </p:spTree>
    <p:extLst>
      <p:ext uri="{BB962C8B-B14F-4D97-AF65-F5344CB8AC3E}">
        <p14:creationId xmlns:p14="http://schemas.microsoft.com/office/powerpoint/2010/main" val="71609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5813-EA80-A212-40B8-DACED3436510}"/>
              </a:ext>
            </a:extLst>
          </p:cNvPr>
          <p:cNvSpPr>
            <a:spLocks noGrp="1"/>
          </p:cNvSpPr>
          <p:nvPr>
            <p:ph type="title"/>
          </p:nvPr>
        </p:nvSpPr>
        <p:spPr>
          <a:xfrm>
            <a:off x="182880" y="2665984"/>
            <a:ext cx="4846320" cy="1963166"/>
          </a:xfrm>
        </p:spPr>
        <p:txBody>
          <a:bodyPr anchor="b">
            <a:normAutofit/>
          </a:bodyPr>
          <a:lstStyle/>
          <a:p>
            <a:pPr algn="ctr"/>
            <a:r>
              <a:rPr lang="en-US" b="1" dirty="0"/>
              <a:t>Proposed BDMHA Dressing Room Supervision Policy</a:t>
            </a:r>
          </a:p>
        </p:txBody>
      </p:sp>
      <p:sp>
        <p:nvSpPr>
          <p:cNvPr id="3" name="Content Placeholder 2">
            <a:extLst>
              <a:ext uri="{FF2B5EF4-FFF2-40B4-BE49-F238E27FC236}">
                <a16:creationId xmlns:a16="http://schemas.microsoft.com/office/drawing/2014/main" id="{2A600437-CE3D-96EC-2948-CA4B6ECEA3B1}"/>
              </a:ext>
            </a:extLst>
          </p:cNvPr>
          <p:cNvSpPr>
            <a:spLocks noGrp="1"/>
          </p:cNvSpPr>
          <p:nvPr>
            <p:ph idx="1"/>
          </p:nvPr>
        </p:nvSpPr>
        <p:spPr>
          <a:xfrm>
            <a:off x="6368416" y="1196085"/>
            <a:ext cx="4928870" cy="3483864"/>
          </a:xfrm>
        </p:spPr>
        <p:txBody>
          <a:bodyPr>
            <a:normAutofit fontScale="77500" lnSpcReduction="20000"/>
          </a:bodyPr>
          <a:lstStyle/>
          <a:p>
            <a:r>
              <a:rPr lang="en-CA" sz="2600" dirty="0">
                <a:solidFill>
                  <a:schemeClr val="bg1">
                    <a:lumMod val="95000"/>
                  </a:schemeClr>
                </a:solidFill>
                <a:latin typeface="Calibri" panose="020F0502020204030204" pitchFamily="34" charset="0"/>
                <a:cs typeface="Calibri" panose="020F0502020204030204" pitchFamily="34" charset="0"/>
              </a:rPr>
              <a:t>T</a:t>
            </a:r>
            <a:r>
              <a:rPr lang="en-CA" sz="2600" b="0" i="0" dirty="0">
                <a:solidFill>
                  <a:schemeClr val="bg1">
                    <a:lumMod val="95000"/>
                  </a:schemeClr>
                </a:solidFill>
                <a:effectLst/>
                <a:latin typeface="Calibri" panose="020F0502020204030204" pitchFamily="34" charset="0"/>
                <a:cs typeface="Calibri" panose="020F0502020204030204" pitchFamily="34" charset="0"/>
              </a:rPr>
              <a:t>wo coaches and/or team manager/safety with current criminal record check and vulnerable sector check</a:t>
            </a:r>
            <a:endParaRPr lang="en-US" sz="2600" dirty="0">
              <a:solidFill>
                <a:schemeClr val="bg1">
                  <a:lumMod val="95000"/>
                </a:schemeClr>
              </a:solidFill>
              <a:latin typeface="Calibri" panose="020F0502020204030204" pitchFamily="34" charset="0"/>
              <a:cs typeface="Calibri" panose="020F0502020204030204" pitchFamily="34" charset="0"/>
            </a:endParaRPr>
          </a:p>
          <a:p>
            <a:r>
              <a:rPr lang="en-US" sz="2600" dirty="0">
                <a:solidFill>
                  <a:schemeClr val="bg1">
                    <a:lumMod val="95000"/>
                  </a:schemeClr>
                </a:solidFill>
                <a:latin typeface="Calibri" panose="020F0502020204030204" pitchFamily="34" charset="0"/>
                <a:cs typeface="Calibri" panose="020F0502020204030204" pitchFamily="34" charset="0"/>
              </a:rPr>
              <a:t>If a team requires additional parent volunteers </a:t>
            </a:r>
            <a:r>
              <a:rPr lang="en-US" sz="2600" dirty="0">
                <a:solidFill>
                  <a:schemeClr val="bg1">
                    <a:lumMod val="95000"/>
                  </a:schemeClr>
                </a:solidFill>
              </a:rPr>
              <a:t>to aid in the Two Deep Method those volunteers must:</a:t>
            </a:r>
          </a:p>
          <a:p>
            <a:pPr lvl="2"/>
            <a:r>
              <a:rPr lang="en-CA" sz="2200" dirty="0">
                <a:solidFill>
                  <a:schemeClr val="bg1">
                    <a:lumMod val="95000"/>
                  </a:schemeClr>
                </a:solidFill>
              </a:rPr>
              <a:t>Complete “Respect In Sport” modules</a:t>
            </a:r>
          </a:p>
          <a:p>
            <a:pPr lvl="2"/>
            <a:r>
              <a:rPr lang="en-CA" sz="2200" dirty="0">
                <a:solidFill>
                  <a:schemeClr val="bg1">
                    <a:lumMod val="95000"/>
                  </a:schemeClr>
                </a:solidFill>
              </a:rPr>
              <a:t>Submitted their record checks [Vulnerable sector and Criminal Record] to </a:t>
            </a:r>
            <a:r>
              <a:rPr lang="en-CA" sz="2200" dirty="0">
                <a:solidFill>
                  <a:schemeClr val="bg1">
                    <a:lumMod val="95000"/>
                  </a:schemeClr>
                </a:solidFill>
                <a:hlinkClick r:id="rId2">
                  <a:extLst>
                    <a:ext uri="{A12FA001-AC4F-418D-AE19-62706E023703}">
                      <ahyp:hlinkClr xmlns:ahyp="http://schemas.microsoft.com/office/drawing/2018/hyperlinkcolor" val="tx"/>
                    </a:ext>
                  </a:extLst>
                </a:hlinkClick>
              </a:rPr>
              <a:t>certifications@bedfordblues.com</a:t>
            </a:r>
            <a:endParaRPr lang="en-CA" sz="2200" dirty="0">
              <a:solidFill>
                <a:schemeClr val="bg1">
                  <a:lumMod val="95000"/>
                </a:schemeClr>
              </a:solidFill>
            </a:endParaRPr>
          </a:p>
          <a:p>
            <a:pPr lvl="2"/>
            <a:r>
              <a:rPr lang="en-CA" sz="2200" dirty="0">
                <a:solidFill>
                  <a:schemeClr val="bg1">
                    <a:lumMod val="95000"/>
                  </a:schemeClr>
                </a:solidFill>
              </a:rPr>
              <a:t>Cost of $100 for a team to add an additional 4 volunteers (credentialing cost)</a:t>
            </a:r>
          </a:p>
          <a:p>
            <a:pPr marL="914400" lvl="2" indent="0">
              <a:buNone/>
            </a:pPr>
            <a:endParaRPr lang="en-US" sz="2200" dirty="0">
              <a:solidFill>
                <a:schemeClr val="bg1">
                  <a:lumMod val="95000"/>
                </a:schemeClr>
              </a:solidFill>
            </a:endParaRPr>
          </a:p>
        </p:txBody>
      </p:sp>
      <p:pic>
        <p:nvPicPr>
          <p:cNvPr id="6" name="Picture 5" descr="Goalie looking at hockey rink">
            <a:extLst>
              <a:ext uri="{FF2B5EF4-FFF2-40B4-BE49-F238E27FC236}">
                <a16:creationId xmlns:a16="http://schemas.microsoft.com/office/drawing/2014/main" id="{AEC46DD5-C1FE-2F0E-ED64-6CA117E9B8DA}"/>
              </a:ext>
            </a:extLst>
          </p:cNvPr>
          <p:cNvPicPr>
            <a:picLocks noChangeAspect="1"/>
          </p:cNvPicPr>
          <p:nvPr/>
        </p:nvPicPr>
        <p:blipFill rotWithShape="1">
          <a:blip r:embed="rId3"/>
          <a:srcRect l="14860" r="20678"/>
          <a:stretch/>
        </p:blipFill>
        <p:spPr>
          <a:xfrm>
            <a:off x="9461500" y="4030568"/>
            <a:ext cx="2730500" cy="2827432"/>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spTree>
    <p:extLst>
      <p:ext uri="{BB962C8B-B14F-4D97-AF65-F5344CB8AC3E}">
        <p14:creationId xmlns:p14="http://schemas.microsoft.com/office/powerpoint/2010/main" val="411618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5813-EA80-A212-40B8-DACED3436510}"/>
              </a:ext>
            </a:extLst>
          </p:cNvPr>
          <p:cNvSpPr>
            <a:spLocks noGrp="1"/>
          </p:cNvSpPr>
          <p:nvPr>
            <p:ph type="title"/>
          </p:nvPr>
        </p:nvSpPr>
        <p:spPr>
          <a:xfrm>
            <a:off x="444231" y="2959509"/>
            <a:ext cx="4216670" cy="1815482"/>
          </a:xfrm>
        </p:spPr>
        <p:txBody>
          <a:bodyPr anchor="b">
            <a:noAutofit/>
          </a:bodyPr>
          <a:lstStyle/>
          <a:p>
            <a:pPr algn="ctr"/>
            <a:r>
              <a:rPr lang="en-US" b="1" dirty="0"/>
              <a:t>Proposed BDMHA Dressing Room Supervision Policy</a:t>
            </a:r>
          </a:p>
        </p:txBody>
      </p:sp>
      <p:sp>
        <p:nvSpPr>
          <p:cNvPr id="3" name="Content Placeholder 2">
            <a:extLst>
              <a:ext uri="{FF2B5EF4-FFF2-40B4-BE49-F238E27FC236}">
                <a16:creationId xmlns:a16="http://schemas.microsoft.com/office/drawing/2014/main" id="{2A600437-CE3D-96EC-2948-CA4B6ECEA3B1}"/>
              </a:ext>
            </a:extLst>
          </p:cNvPr>
          <p:cNvSpPr>
            <a:spLocks noGrp="1"/>
          </p:cNvSpPr>
          <p:nvPr>
            <p:ph idx="1"/>
          </p:nvPr>
        </p:nvSpPr>
        <p:spPr>
          <a:xfrm>
            <a:off x="6210300" y="1714500"/>
            <a:ext cx="5778500" cy="3785419"/>
          </a:xfrm>
        </p:spPr>
        <p:txBody>
          <a:bodyPr>
            <a:normAutofit/>
          </a:bodyPr>
          <a:lstStyle/>
          <a:p>
            <a:r>
              <a:rPr lang="en-CA" sz="2000" dirty="0">
                <a:solidFill>
                  <a:schemeClr val="bg1">
                    <a:lumMod val="95000"/>
                  </a:schemeClr>
                </a:solidFill>
              </a:rPr>
              <a:t>Failure to comply with this policy will mean:</a:t>
            </a:r>
          </a:p>
          <a:p>
            <a:pPr lvl="1"/>
            <a:r>
              <a:rPr lang="en-CA" sz="2000" b="0" i="0" dirty="0">
                <a:solidFill>
                  <a:schemeClr val="bg1">
                    <a:lumMod val="95000"/>
                  </a:schemeClr>
                </a:solidFill>
                <a:effectLst/>
                <a:latin typeface="Calibri" panose="020F0502020204030204" pitchFamily="34" charset="0"/>
                <a:cs typeface="Calibri" panose="020F0502020204030204" pitchFamily="34" charset="0"/>
              </a:rPr>
              <a:t>1st offense,  no penalty but a written warning to the coaches and support staff</a:t>
            </a:r>
          </a:p>
          <a:p>
            <a:pPr lvl="1"/>
            <a:r>
              <a:rPr lang="en-CA" sz="2000" b="0" i="0" dirty="0">
                <a:solidFill>
                  <a:schemeClr val="bg1">
                    <a:lumMod val="95000"/>
                  </a:schemeClr>
                </a:solidFill>
                <a:effectLst/>
                <a:latin typeface="Calibri" panose="020F0502020204030204" pitchFamily="34" charset="0"/>
                <a:cs typeface="Calibri" panose="020F0502020204030204" pitchFamily="34" charset="0"/>
              </a:rPr>
              <a:t>2nd offense, 1 game suspension of head coach</a:t>
            </a:r>
          </a:p>
          <a:p>
            <a:pPr lvl="1"/>
            <a:r>
              <a:rPr lang="en-CA" sz="2000" b="0" i="0" dirty="0">
                <a:solidFill>
                  <a:schemeClr val="bg1">
                    <a:lumMod val="95000"/>
                  </a:schemeClr>
                </a:solidFill>
                <a:effectLst/>
                <a:latin typeface="Calibri" panose="020F0502020204030204" pitchFamily="34" charset="0"/>
                <a:cs typeface="Calibri" panose="020F0502020204030204" pitchFamily="34" charset="0"/>
              </a:rPr>
              <a:t>3rd offense, 3 game suspension of head coach</a:t>
            </a:r>
          </a:p>
          <a:p>
            <a:pPr lvl="1"/>
            <a:r>
              <a:rPr lang="en-CA" sz="2000" b="0" i="0" dirty="0">
                <a:solidFill>
                  <a:schemeClr val="bg1">
                    <a:lumMod val="95000"/>
                  </a:schemeClr>
                </a:solidFill>
                <a:effectLst/>
                <a:latin typeface="Calibri" panose="020F0502020204030204" pitchFamily="34" charset="0"/>
                <a:cs typeface="Calibri" panose="020F0502020204030204" pitchFamily="34" charset="0"/>
              </a:rPr>
              <a:t>4th offense, 5 game suspension of head coach</a:t>
            </a:r>
          </a:p>
          <a:p>
            <a:pPr lvl="1"/>
            <a:r>
              <a:rPr lang="en-CA" sz="2000" b="0" i="0" dirty="0">
                <a:solidFill>
                  <a:schemeClr val="bg1">
                    <a:lumMod val="95000"/>
                  </a:schemeClr>
                </a:solidFill>
                <a:effectLst/>
                <a:latin typeface="Calibri" panose="020F0502020204030204" pitchFamily="34" charset="0"/>
                <a:cs typeface="Calibri" panose="020F0502020204030204" pitchFamily="34" charset="0"/>
              </a:rPr>
              <a:t>5th offense, removed from the roster for the remainder of the season, including playoffs.</a:t>
            </a:r>
          </a:p>
          <a:p>
            <a:pPr lvl="1"/>
            <a:endParaRPr lang="en-CA" sz="2000" dirty="0">
              <a:solidFill>
                <a:schemeClr val="bg1">
                  <a:lumMod val="95000"/>
                </a:schemeClr>
              </a:solidFill>
            </a:endParaRPr>
          </a:p>
        </p:txBody>
      </p:sp>
    </p:spTree>
    <p:extLst>
      <p:ext uri="{BB962C8B-B14F-4D97-AF65-F5344CB8AC3E}">
        <p14:creationId xmlns:p14="http://schemas.microsoft.com/office/powerpoint/2010/main" val="58991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7A17-D195-9CC7-E46E-EABF91146131}"/>
              </a:ext>
            </a:extLst>
          </p:cNvPr>
          <p:cNvSpPr>
            <a:spLocks noGrp="1"/>
          </p:cNvSpPr>
          <p:nvPr>
            <p:ph type="title"/>
          </p:nvPr>
        </p:nvSpPr>
        <p:spPr>
          <a:xfrm>
            <a:off x="292100" y="2729801"/>
            <a:ext cx="4946650" cy="2070799"/>
          </a:xfrm>
        </p:spPr>
        <p:txBody>
          <a:bodyPr>
            <a:normAutofit/>
          </a:bodyPr>
          <a:lstStyle/>
          <a:p>
            <a:pPr algn="ctr"/>
            <a:r>
              <a:rPr lang="en-US" b="1" dirty="0"/>
              <a:t>Independent </a:t>
            </a:r>
            <a:br>
              <a:rPr lang="en-US" b="1" dirty="0"/>
            </a:br>
            <a:r>
              <a:rPr lang="en-US" b="1" dirty="0"/>
              <a:t>Third-Party Investigations</a:t>
            </a:r>
          </a:p>
        </p:txBody>
      </p:sp>
      <p:sp>
        <p:nvSpPr>
          <p:cNvPr id="3" name="Content Placeholder 2">
            <a:extLst>
              <a:ext uri="{FF2B5EF4-FFF2-40B4-BE49-F238E27FC236}">
                <a16:creationId xmlns:a16="http://schemas.microsoft.com/office/drawing/2014/main" id="{502AE516-BD60-2B7B-8A70-4FD8CC49CD62}"/>
              </a:ext>
            </a:extLst>
          </p:cNvPr>
          <p:cNvSpPr>
            <a:spLocks noGrp="1"/>
          </p:cNvSpPr>
          <p:nvPr>
            <p:ph idx="1"/>
          </p:nvPr>
        </p:nvSpPr>
        <p:spPr>
          <a:xfrm>
            <a:off x="6229350" y="1527285"/>
            <a:ext cx="5892800" cy="4475830"/>
          </a:xfrm>
        </p:spPr>
        <p:txBody>
          <a:bodyPr>
            <a:normAutofit fontScale="77500" lnSpcReduction="20000"/>
          </a:bodyPr>
          <a:lstStyle/>
          <a:p>
            <a:pPr marL="0" indent="0" fontAlgn="base">
              <a:buNone/>
            </a:pPr>
            <a:r>
              <a:rPr lang="en-CA" sz="2200" b="0" i="0" dirty="0">
                <a:solidFill>
                  <a:schemeClr val="bg1">
                    <a:lumMod val="95000"/>
                  </a:schemeClr>
                </a:solidFill>
                <a:effectLst/>
                <a:latin typeface="Gotham"/>
              </a:rPr>
              <a:t>The role of the independent third party is to:</a:t>
            </a:r>
          </a:p>
          <a:p>
            <a:pPr marL="0" indent="0" fontAlgn="base">
              <a:buNone/>
            </a:pPr>
            <a:endParaRPr lang="en-CA" sz="2200" b="0" i="0" dirty="0">
              <a:solidFill>
                <a:schemeClr val="bg1">
                  <a:lumMod val="95000"/>
                </a:schemeClr>
              </a:solidFill>
              <a:effectLst/>
              <a:latin typeface="Gotham"/>
            </a:endParaRPr>
          </a:p>
          <a:p>
            <a:pPr lvl="1" fontAlgn="base"/>
            <a:r>
              <a:rPr lang="en-CA" sz="2200" dirty="0">
                <a:solidFill>
                  <a:schemeClr val="bg1">
                    <a:lumMod val="95000"/>
                  </a:schemeClr>
                </a:solidFill>
                <a:latin typeface="Gotham"/>
              </a:rPr>
              <a:t>R</a:t>
            </a:r>
            <a:r>
              <a:rPr lang="en-CA" sz="2200" b="0" i="0" dirty="0">
                <a:solidFill>
                  <a:schemeClr val="bg1">
                    <a:lumMod val="95000"/>
                  </a:schemeClr>
                </a:solidFill>
                <a:effectLst/>
                <a:latin typeface="Gotham"/>
              </a:rPr>
              <a:t>eceive all hockey related maltreatment, sexual violence, harassment, abuse or discrimination complaints by someone affiliated with Hockey Canada</a:t>
            </a:r>
            <a:r>
              <a:rPr lang="en-CA" sz="2200" dirty="0">
                <a:solidFill>
                  <a:schemeClr val="bg1">
                    <a:lumMod val="95000"/>
                  </a:schemeClr>
                </a:solidFill>
                <a:latin typeface="Gotham"/>
              </a:rPr>
              <a:t>;</a:t>
            </a:r>
          </a:p>
          <a:p>
            <a:pPr lvl="1" fontAlgn="base"/>
            <a:r>
              <a:rPr lang="en-CA" sz="2200" b="0" i="0" dirty="0">
                <a:solidFill>
                  <a:schemeClr val="bg1">
                    <a:lumMod val="95000"/>
                  </a:schemeClr>
                </a:solidFill>
                <a:effectLst/>
                <a:latin typeface="Gotham"/>
              </a:rPr>
              <a:t>Analyze complaints in light of Hockey Canada and Member policies and determine how they are to be managed and the </a:t>
            </a:r>
            <a:r>
              <a:rPr lang="en-CA" sz="2200" b="0" i="0" dirty="0">
                <a:solidFill>
                  <a:schemeClr val="bg1">
                    <a:lumMod val="95000"/>
                  </a:schemeClr>
                </a:solidFill>
                <a:effectLst/>
              </a:rPr>
              <a:t>proper</a:t>
            </a:r>
            <a:r>
              <a:rPr lang="en-CA" sz="2200" b="0" i="0" dirty="0">
                <a:solidFill>
                  <a:schemeClr val="bg1">
                    <a:lumMod val="95000"/>
                  </a:schemeClr>
                </a:solidFill>
                <a:effectLst/>
                <a:latin typeface="Gotham"/>
              </a:rPr>
              <a:t> jurisdiction; </a:t>
            </a:r>
          </a:p>
          <a:p>
            <a:pPr lvl="1" fontAlgn="base"/>
            <a:r>
              <a:rPr lang="en-CA" sz="2200" dirty="0">
                <a:solidFill>
                  <a:schemeClr val="bg1">
                    <a:lumMod val="95000"/>
                  </a:schemeClr>
                </a:solidFill>
                <a:latin typeface="Gotham"/>
              </a:rPr>
              <a:t>W</a:t>
            </a:r>
            <a:r>
              <a:rPr lang="en-CA" sz="2200" b="0" i="0" dirty="0">
                <a:solidFill>
                  <a:schemeClr val="bg1">
                    <a:lumMod val="95000"/>
                  </a:schemeClr>
                </a:solidFill>
                <a:effectLst/>
                <a:latin typeface="Gotham"/>
              </a:rPr>
              <a:t>here applicable, ensure matters are properly reported to law enforcement or child protection services; </a:t>
            </a:r>
          </a:p>
          <a:p>
            <a:pPr lvl="1" fontAlgn="base"/>
            <a:r>
              <a:rPr lang="en-CA" sz="2200" b="0" i="0" dirty="0">
                <a:solidFill>
                  <a:schemeClr val="bg1">
                    <a:lumMod val="95000"/>
                  </a:schemeClr>
                </a:solidFill>
                <a:effectLst/>
                <a:latin typeface="Gotham"/>
              </a:rPr>
              <a:t>Retain investigators and dispute resolution panels who are also independent of Hockey Canada; </a:t>
            </a:r>
          </a:p>
          <a:p>
            <a:pPr lvl="1" fontAlgn="base"/>
            <a:r>
              <a:rPr lang="en-CA" sz="2200" dirty="0">
                <a:solidFill>
                  <a:schemeClr val="bg1">
                    <a:lumMod val="95000"/>
                  </a:schemeClr>
                </a:solidFill>
                <a:latin typeface="Gotham"/>
              </a:rPr>
              <a:t>W</a:t>
            </a:r>
            <a:r>
              <a:rPr lang="en-CA" sz="2200" b="0" i="0" dirty="0">
                <a:solidFill>
                  <a:schemeClr val="bg1">
                    <a:lumMod val="95000"/>
                  </a:schemeClr>
                </a:solidFill>
                <a:effectLst/>
                <a:latin typeface="Gotham"/>
              </a:rPr>
              <a:t>ork with Canada's Office of the Sport Integrity Commissioner and the Member associations to ensure no gaps in complaint coverage and that all complaints are handled in accordance with applicable policies and that decisions are documented in writing.</a:t>
            </a:r>
          </a:p>
          <a:p>
            <a:endParaRPr lang="en-US" sz="2200" dirty="0">
              <a:solidFill>
                <a:schemeClr val="bg1">
                  <a:lumMod val="95000"/>
                </a:schemeClr>
              </a:solidFill>
            </a:endParaRPr>
          </a:p>
        </p:txBody>
      </p:sp>
    </p:spTree>
    <p:extLst>
      <p:ext uri="{BB962C8B-B14F-4D97-AF65-F5344CB8AC3E}">
        <p14:creationId xmlns:p14="http://schemas.microsoft.com/office/powerpoint/2010/main" val="1556814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742</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Gotham</vt:lpstr>
      <vt:lpstr>Office Theme</vt:lpstr>
      <vt:lpstr>PowerPoint Presentation</vt:lpstr>
      <vt:lpstr>Land  Acknowledgement</vt:lpstr>
      <vt:lpstr>Overview</vt:lpstr>
      <vt:lpstr>Safety Rep Role</vt:lpstr>
      <vt:lpstr>Safety Coordinator</vt:lpstr>
      <vt:lpstr>Dressing Room Supervision Policy (HNS)</vt:lpstr>
      <vt:lpstr>Proposed BDMHA Dressing Room Supervision Policy</vt:lpstr>
      <vt:lpstr>Proposed BDMHA Dressing Room Supervision Policy</vt:lpstr>
      <vt:lpstr>Independent  Third-Party Investigations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Foster</dc:creator>
  <cp:lastModifiedBy>Jason Foster</cp:lastModifiedBy>
  <cp:revision>1</cp:revision>
  <dcterms:created xsi:type="dcterms:W3CDTF">2022-11-10T15:55:53Z</dcterms:created>
  <dcterms:modified xsi:type="dcterms:W3CDTF">2022-11-10T22:08:55Z</dcterms:modified>
</cp:coreProperties>
</file>