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34" r:id="rId4"/>
    <p:sldId id="330" r:id="rId5"/>
    <p:sldId id="331" r:id="rId6"/>
    <p:sldId id="347" r:id="rId7"/>
    <p:sldId id="348" r:id="rId8"/>
    <p:sldId id="349" r:id="rId9"/>
    <p:sldId id="350" r:id="rId10"/>
    <p:sldId id="360" r:id="rId11"/>
    <p:sldId id="351" r:id="rId12"/>
    <p:sldId id="352" r:id="rId13"/>
    <p:sldId id="353" r:id="rId14"/>
    <p:sldId id="354" r:id="rId15"/>
    <p:sldId id="355" r:id="rId16"/>
    <p:sldId id="356" r:id="rId17"/>
    <p:sldId id="357" r:id="rId18"/>
    <p:sldId id="358" r:id="rId19"/>
    <p:sldId id="359"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7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oster" userId="1c971701c435d49d" providerId="LiveId" clId="{B788FC4B-E9E8-482E-946E-73898C20F618}"/>
    <pc:docChg chg="modSld">
      <pc:chgData name="Jason Foster" userId="1c971701c435d49d" providerId="LiveId" clId="{B788FC4B-E9E8-482E-946E-73898C20F618}" dt="2022-11-10T23:21:30.059" v="22" actId="20577"/>
      <pc:docMkLst>
        <pc:docMk/>
      </pc:docMkLst>
      <pc:sldChg chg="modSp mod">
        <pc:chgData name="Jason Foster" userId="1c971701c435d49d" providerId="LiveId" clId="{B788FC4B-E9E8-482E-946E-73898C20F618}" dt="2022-11-10T23:21:30.059" v="22" actId="20577"/>
        <pc:sldMkLst>
          <pc:docMk/>
          <pc:sldMk cId="821665314" sldId="347"/>
        </pc:sldMkLst>
        <pc:spChg chg="mod">
          <ac:chgData name="Jason Foster" userId="1c971701c435d49d" providerId="LiveId" clId="{B788FC4B-E9E8-482E-946E-73898C20F618}" dt="2022-11-10T23:21:30.059" v="22" actId="20577"/>
          <ac:spMkLst>
            <pc:docMk/>
            <pc:sldMk cId="821665314" sldId="347"/>
            <ac:spMk id="4" creationId="{EB57B13D-A665-4C00-EB16-533FA2DDCD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00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A86C-BE4D-2367-1C27-145B73D7C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6C8A4-8986-F4C6-CCC1-E6F668BD9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D1ED3-B198-0EAD-34CE-59235CE20EEC}"/>
              </a:ext>
            </a:extLst>
          </p:cNvPr>
          <p:cNvSpPr>
            <a:spLocks noGrp="1"/>
          </p:cNvSpPr>
          <p:nvPr>
            <p:ph type="dt" sz="half" idx="10"/>
          </p:nvPr>
        </p:nvSpPr>
        <p:spPr/>
        <p:txBody>
          <a:bodyPr/>
          <a:lstStyle/>
          <a:p>
            <a:fld id="{AF1D501F-2A75-FF4A-AF64-8D3F4147D6BA}" type="datetimeFigureOut">
              <a:rPr lang="en-US" smtClean="0"/>
              <a:t>11/10/2022</a:t>
            </a:fld>
            <a:endParaRPr lang="en-US"/>
          </a:p>
        </p:txBody>
      </p:sp>
      <p:sp>
        <p:nvSpPr>
          <p:cNvPr id="5" name="Footer Placeholder 4">
            <a:extLst>
              <a:ext uri="{FF2B5EF4-FFF2-40B4-BE49-F238E27FC236}">
                <a16:creationId xmlns:a16="http://schemas.microsoft.com/office/drawing/2014/main" id="{7B9B3768-7D78-CEA6-1C24-407A4A535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0EA47-19DE-986D-A2EA-933D56F6D4A8}"/>
              </a:ext>
            </a:extLst>
          </p:cNvPr>
          <p:cNvSpPr>
            <a:spLocks noGrp="1"/>
          </p:cNvSpPr>
          <p:nvPr>
            <p:ph type="sldNum" sz="quarter" idx="12"/>
          </p:nvPr>
        </p:nvSpPr>
        <p:spPr/>
        <p:txBody>
          <a:bodyPr/>
          <a:lstStyle/>
          <a:p>
            <a:fld id="{18C10ADD-B8FF-2F43-A156-50C302A228F4}" type="slidenum">
              <a:rPr lang="en-US" smtClean="0"/>
              <a:t>‹#›</a:t>
            </a:fld>
            <a:endParaRPr lang="en-US"/>
          </a:p>
        </p:txBody>
      </p:sp>
    </p:spTree>
    <p:extLst>
      <p:ext uri="{BB962C8B-B14F-4D97-AF65-F5344CB8AC3E}">
        <p14:creationId xmlns:p14="http://schemas.microsoft.com/office/powerpoint/2010/main" val="269538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1E2B6079-7D24-621E-E0AD-2FB257F91D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216383" cy="6858000"/>
          </a:xfrm>
          <a:prstGeom prst="rect">
            <a:avLst/>
          </a:prstGeom>
        </p:spPr>
      </p:pic>
    </p:spTree>
    <p:extLst>
      <p:ext uri="{BB962C8B-B14F-4D97-AF65-F5344CB8AC3E}">
        <p14:creationId xmlns:p14="http://schemas.microsoft.com/office/powerpoint/2010/main" val="353923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ctimes.app/easthants" TargetMode="External"/><Relationship Id="rId2" Type="http://schemas.openxmlformats.org/officeDocument/2006/relationships/hyperlink" Target="https://www.halifax.ca/parks-recreation/facility-rentals-bookings-field-conditions/bookings-rentals/arenas" TargetMode="External"/><Relationship Id="rId1" Type="http://schemas.openxmlformats.org/officeDocument/2006/relationships/slideLayout" Target="../slideLayouts/slideLayout2.xml"/><Relationship Id="rId4" Type="http://schemas.openxmlformats.org/officeDocument/2006/relationships/hyperlink" Target="https://www.westhants.ca/book-a-space.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bedfordblues.com/l/31/BDMHA/pages/1684/Refere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file/d/19vhOt2ft3J-biD49reekQWOf1gnlSaBd/view?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edfordblues.itemorder.com/shop/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STYnLo9cbrJmWS-jQPDnmab72F3As6UP/view" TargetMode="External"/><Relationship Id="rId2" Type="http://schemas.openxmlformats.org/officeDocument/2006/relationships/hyperlink" Target="https://cdn.hockeycanada.ca/hockey-canada/Hockey-Programs/Safety/Insurance/Downloads/2020/2020_injury_report_hockeycanada_ns_e.pdf" TargetMode="External"/><Relationship Id="rId1" Type="http://schemas.openxmlformats.org/officeDocument/2006/relationships/slideLayout" Target="../slideLayouts/slideLayout2.xml"/><Relationship Id="rId4" Type="http://schemas.openxmlformats.org/officeDocument/2006/relationships/hyperlink" Target="https://5647e90c-cdn.agilitycms.cloud/Attachments/hockey-canada-concussion-policy-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trominorhockey.ca/" TargetMode="External"/><Relationship Id="rId2" Type="http://schemas.openxmlformats.org/officeDocument/2006/relationships/hyperlink" Target="https://centralminorhockey.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ockeynovascotia.ca/" TargetMode="External"/><Relationship Id="rId2" Type="http://schemas.openxmlformats.org/officeDocument/2006/relationships/hyperlink" Target="http://www.bedfordblues.com&#160;" TargetMode="External"/><Relationship Id="rId1" Type="http://schemas.openxmlformats.org/officeDocument/2006/relationships/slideLayout" Target="../slideLayouts/slideLayout2.xml"/><Relationship Id="rId5" Type="http://schemas.openxmlformats.org/officeDocument/2006/relationships/hyperlink" Target="http://www.hockeypei.com/" TargetMode="External"/><Relationship Id="rId4" Type="http://schemas.openxmlformats.org/officeDocument/2006/relationships/hyperlink" Target="http://www.hnb.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5647e90c-cdn.agilitycms.cloud/Volunteer_Requirements-2022.pdf" TargetMode="External"/><Relationship Id="rId2" Type="http://schemas.openxmlformats.org/officeDocument/2006/relationships/hyperlink" Target="https://bedfordblues.com/l/31/BDMHA/pages/1680/Volunteer-Certific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dn.hockeycanada.ca/hockey-canada/Hockey-Programs/Safety/Safety-Program/Downloads/player_med_info_e.pdf" TargetMode="External"/><Relationship Id="rId2" Type="http://schemas.openxmlformats.org/officeDocument/2006/relationships/hyperlink" Target="https://drive.google.com/file/d/1Miymcf-0hhPp1bKtnvAbqa5WDErrsK4O/view?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320A93-E178-9995-7E14-99B61DDC7AE5}"/>
              </a:ext>
            </a:extLst>
          </p:cNvPr>
          <p:cNvSpPr txBox="1"/>
          <p:nvPr/>
        </p:nvSpPr>
        <p:spPr>
          <a:xfrm>
            <a:off x="660400" y="3046968"/>
            <a:ext cx="4184650" cy="1446550"/>
          </a:xfrm>
          <a:prstGeom prst="rect">
            <a:avLst/>
          </a:prstGeom>
          <a:noFill/>
        </p:spPr>
        <p:txBody>
          <a:bodyPr wrap="square">
            <a:spAutoFit/>
          </a:bodyPr>
          <a:lstStyle/>
          <a:p>
            <a:pPr algn="ctr"/>
            <a:r>
              <a:rPr lang="en-US" sz="4400" b="1" dirty="0"/>
              <a:t>Team Manager</a:t>
            </a:r>
          </a:p>
          <a:p>
            <a:pPr algn="ctr"/>
            <a:r>
              <a:rPr lang="en-US" sz="4400" b="1" dirty="0"/>
              <a:t>2022</a:t>
            </a:r>
          </a:p>
        </p:txBody>
      </p:sp>
      <p:sp>
        <p:nvSpPr>
          <p:cNvPr id="6" name="Subtitle 2">
            <a:extLst>
              <a:ext uri="{FF2B5EF4-FFF2-40B4-BE49-F238E27FC236}">
                <a16:creationId xmlns:a16="http://schemas.microsoft.com/office/drawing/2014/main" id="{A106D9DF-5290-DA81-AF50-21448B3AE1D7}"/>
              </a:ext>
            </a:extLst>
          </p:cNvPr>
          <p:cNvSpPr>
            <a:spLocks noGrp="1"/>
          </p:cNvSpPr>
          <p:nvPr/>
        </p:nvSpPr>
        <p:spPr>
          <a:xfrm>
            <a:off x="6286500" y="3456425"/>
            <a:ext cx="53149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lumMod val="95000"/>
                  </a:schemeClr>
                </a:solidFill>
              </a:rPr>
              <a:t>Presented by: Jennifer MacLeod</a:t>
            </a:r>
          </a:p>
          <a:p>
            <a:r>
              <a:rPr lang="en-US" sz="2800" dirty="0">
                <a:solidFill>
                  <a:schemeClr val="bg1">
                    <a:lumMod val="95000"/>
                  </a:schemeClr>
                </a:solidFill>
              </a:rPr>
              <a:t>Secretary, BDMHA</a:t>
            </a:r>
          </a:p>
          <a:p>
            <a:r>
              <a:rPr lang="en-US" sz="2800" dirty="0">
                <a:solidFill>
                  <a:schemeClr val="bg1">
                    <a:lumMod val="95000"/>
                  </a:schemeClr>
                </a:solidFill>
              </a:rPr>
              <a:t>November 10, 2022</a:t>
            </a:r>
          </a:p>
        </p:txBody>
      </p:sp>
    </p:spTree>
    <p:extLst>
      <p:ext uri="{BB962C8B-B14F-4D97-AF65-F5344CB8AC3E}">
        <p14:creationId xmlns:p14="http://schemas.microsoft.com/office/powerpoint/2010/main" val="420351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1446550"/>
          </a:xfrm>
          <a:prstGeom prst="rect">
            <a:avLst/>
          </a:prstGeom>
          <a:noFill/>
        </p:spPr>
        <p:txBody>
          <a:bodyPr wrap="square">
            <a:spAutoFit/>
          </a:bodyPr>
          <a:lstStyle/>
          <a:p>
            <a:pPr algn="ctr"/>
            <a:r>
              <a:rPr lang="en-US" sz="4400" b="1" dirty="0" err="1"/>
              <a:t>GrayJay</a:t>
            </a:r>
            <a:r>
              <a:rPr lang="en-US" sz="4400" b="1" dirty="0"/>
              <a:t> / </a:t>
            </a:r>
            <a:r>
              <a:rPr lang="en-US" sz="4400" b="1" dirty="0" err="1"/>
              <a:t>TeamLinkt</a:t>
            </a:r>
            <a:endParaRPr lang="en-US" sz="4400" b="1" dirty="0"/>
          </a:p>
        </p:txBody>
      </p:sp>
      <p:sp>
        <p:nvSpPr>
          <p:cNvPr id="4" name="TextBox 3">
            <a:extLst>
              <a:ext uri="{FF2B5EF4-FFF2-40B4-BE49-F238E27FC236}">
                <a16:creationId xmlns:a16="http://schemas.microsoft.com/office/drawing/2014/main" id="{EB57B13D-A665-4C00-EB16-533FA2DDCD88}"/>
              </a:ext>
            </a:extLst>
          </p:cNvPr>
          <p:cNvSpPr txBox="1"/>
          <p:nvPr/>
        </p:nvSpPr>
        <p:spPr>
          <a:xfrm>
            <a:off x="6677526" y="229150"/>
            <a:ext cx="5057274" cy="3139321"/>
          </a:xfrm>
          <a:prstGeom prst="rect">
            <a:avLst/>
          </a:prstGeom>
          <a:noFill/>
        </p:spPr>
        <p:txBody>
          <a:bodyPr wrap="square">
            <a:spAutoFit/>
          </a:bodyPr>
          <a:lstStyle/>
          <a:p>
            <a:pPr eaLnBrk="1" hangingPunct="1">
              <a:lnSpc>
                <a:spcPct val="90000"/>
              </a:lnSpc>
            </a:pPr>
            <a:r>
              <a:rPr lang="en-US" sz="2000" b="1" dirty="0">
                <a:solidFill>
                  <a:schemeClr val="bg1"/>
                </a:solidFill>
              </a:rPr>
              <a:t>Game sheets are entered electronically into </a:t>
            </a:r>
            <a:r>
              <a:rPr lang="en-US" sz="2000" b="1" dirty="0" err="1">
                <a:solidFill>
                  <a:schemeClr val="bg1"/>
                </a:solidFill>
              </a:rPr>
              <a:t>GrayJay</a:t>
            </a:r>
            <a:r>
              <a:rPr lang="en-US" sz="2000" b="1" dirty="0">
                <a:solidFill>
                  <a:schemeClr val="bg1"/>
                </a:solidFill>
              </a:rPr>
              <a:t>.  Managers should have a couple of paper </a:t>
            </a:r>
            <a:r>
              <a:rPr lang="en-US" sz="2000" b="1" dirty="0" err="1">
                <a:solidFill>
                  <a:schemeClr val="bg1"/>
                </a:solidFill>
              </a:rPr>
              <a:t>gamesheets</a:t>
            </a:r>
            <a:r>
              <a:rPr lang="en-US" sz="2000" b="1" dirty="0">
                <a:solidFill>
                  <a:schemeClr val="bg1"/>
                </a:solidFill>
              </a:rPr>
              <a:t> on hand in the event that </a:t>
            </a:r>
            <a:r>
              <a:rPr lang="en-US" sz="2000" b="1" dirty="0" err="1">
                <a:solidFill>
                  <a:schemeClr val="bg1"/>
                </a:solidFill>
              </a:rPr>
              <a:t>GrayJay</a:t>
            </a:r>
            <a:r>
              <a:rPr lang="en-US" sz="2000" b="1" dirty="0">
                <a:solidFill>
                  <a:schemeClr val="bg1"/>
                </a:solidFill>
              </a:rPr>
              <a:t> doesn’t work.  These are available from Matt Oxford.</a:t>
            </a:r>
          </a:p>
          <a:p>
            <a:pPr eaLnBrk="1" hangingPunct="1">
              <a:lnSpc>
                <a:spcPct val="90000"/>
              </a:lnSpc>
            </a:pPr>
            <a:endParaRPr lang="en-US" sz="2000" b="1" dirty="0">
              <a:solidFill>
                <a:schemeClr val="bg1"/>
              </a:solidFill>
            </a:endParaRPr>
          </a:p>
          <a:p>
            <a:pPr eaLnBrk="1" hangingPunct="1">
              <a:lnSpc>
                <a:spcPct val="90000"/>
              </a:lnSpc>
            </a:pPr>
            <a:r>
              <a:rPr lang="en-US" sz="2000" b="1" dirty="0" err="1">
                <a:solidFill>
                  <a:schemeClr val="bg1"/>
                </a:solidFill>
              </a:rPr>
              <a:t>TeamLinkt</a:t>
            </a:r>
            <a:r>
              <a:rPr lang="en-US" sz="2000" b="1" dirty="0">
                <a:solidFill>
                  <a:schemeClr val="bg1"/>
                </a:solidFill>
              </a:rPr>
              <a:t> is the primary form of communication for families.  It includes scheduling, maps, availability, task assignment, chat, fund collection tracking, polls and more.</a:t>
            </a:r>
            <a:endParaRPr lang="en-US" sz="2000" b="1" dirty="0">
              <a:solidFill>
                <a:srgbClr val="0563C1"/>
              </a:solidFill>
            </a:endParaRPr>
          </a:p>
        </p:txBody>
      </p:sp>
      <p:pic>
        <p:nvPicPr>
          <p:cNvPr id="3" name="Picture 2" descr="Text, application&#10;&#10;Description automatically generated">
            <a:extLst>
              <a:ext uri="{FF2B5EF4-FFF2-40B4-BE49-F238E27FC236}">
                <a16:creationId xmlns:a16="http://schemas.microsoft.com/office/drawing/2014/main" id="{F6B3A9E7-9DB7-83A9-2DC7-8CD8C7487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374" y="3429000"/>
            <a:ext cx="1461295" cy="3164903"/>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AADD9E51-E9CF-FAC7-F0D8-4C8016360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691" y="3432415"/>
            <a:ext cx="1461295" cy="3164903"/>
          </a:xfrm>
          <a:prstGeom prst="rect">
            <a:avLst/>
          </a:prstGeom>
        </p:spPr>
      </p:pic>
      <p:pic>
        <p:nvPicPr>
          <p:cNvPr id="9" name="Picture 8" descr="Graphical user interface, text, application&#10;&#10;Description automatically generated with medium confidence">
            <a:extLst>
              <a:ext uri="{FF2B5EF4-FFF2-40B4-BE49-F238E27FC236}">
                <a16:creationId xmlns:a16="http://schemas.microsoft.com/office/drawing/2014/main" id="{0B95C525-3161-CD04-BDBA-5A2DEBD72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8797" y="3432415"/>
            <a:ext cx="1461295" cy="3164903"/>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CB81847-45B5-71F7-F74B-B1D26A177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669" y="3432415"/>
            <a:ext cx="1461295" cy="3164903"/>
          </a:xfrm>
          <a:prstGeom prst="rect">
            <a:avLst/>
          </a:prstGeom>
        </p:spPr>
      </p:pic>
    </p:spTree>
    <p:extLst>
      <p:ext uri="{BB962C8B-B14F-4D97-AF65-F5344CB8AC3E}">
        <p14:creationId xmlns:p14="http://schemas.microsoft.com/office/powerpoint/2010/main" val="397747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Booking Ice</a:t>
            </a:r>
          </a:p>
        </p:txBody>
      </p:sp>
      <p:sp>
        <p:nvSpPr>
          <p:cNvPr id="4" name="TextBox 3">
            <a:extLst>
              <a:ext uri="{FF2B5EF4-FFF2-40B4-BE49-F238E27FC236}">
                <a16:creationId xmlns:a16="http://schemas.microsoft.com/office/drawing/2014/main" id="{EB57B13D-A665-4C00-EB16-533FA2DDCD88}"/>
              </a:ext>
            </a:extLst>
          </p:cNvPr>
          <p:cNvSpPr txBox="1"/>
          <p:nvPr/>
        </p:nvSpPr>
        <p:spPr>
          <a:xfrm>
            <a:off x="6533148" y="567468"/>
            <a:ext cx="5057274" cy="5272213"/>
          </a:xfrm>
          <a:prstGeom prst="rect">
            <a:avLst/>
          </a:prstGeom>
          <a:noFill/>
        </p:spPr>
        <p:txBody>
          <a:bodyPr wrap="square">
            <a:spAutoFit/>
          </a:bodyPr>
          <a:lstStyle/>
          <a:p>
            <a:pPr eaLnBrk="1" hangingPunct="1">
              <a:lnSpc>
                <a:spcPct val="90000"/>
              </a:lnSpc>
            </a:pPr>
            <a:r>
              <a:rPr lang="en-US" sz="2000" b="1" dirty="0">
                <a:solidFill>
                  <a:schemeClr val="bg1"/>
                </a:solidFill>
              </a:rPr>
              <a:t>For competitive teams, there is an expectation that the manager will secure additional ice time for the team.  The manager will be required to pay the facility directly for the ice time.</a:t>
            </a:r>
          </a:p>
          <a:p>
            <a:pPr eaLnBrk="1" hangingPunct="1">
              <a:lnSpc>
                <a:spcPct val="90000"/>
              </a:lnSpc>
            </a:pPr>
            <a:endParaRPr lang="en-US" sz="2000" b="1" dirty="0">
              <a:solidFill>
                <a:schemeClr val="bg1"/>
              </a:solidFill>
            </a:endParaRPr>
          </a:p>
          <a:p>
            <a:pPr eaLnBrk="1" hangingPunct="1">
              <a:lnSpc>
                <a:spcPct val="90000"/>
              </a:lnSpc>
            </a:pPr>
            <a:r>
              <a:rPr lang="en-US" sz="2000" b="1" dirty="0">
                <a:solidFill>
                  <a:schemeClr val="bg1"/>
                </a:solidFill>
              </a:rPr>
              <a:t>C teams may look to book extra ice for practices or exhibition games as well.</a:t>
            </a:r>
          </a:p>
          <a:p>
            <a:pPr eaLnBrk="1" hangingPunct="1">
              <a:lnSpc>
                <a:spcPct val="90000"/>
              </a:lnSpc>
            </a:pPr>
            <a:endParaRPr lang="en-US" sz="2000" b="1" dirty="0">
              <a:solidFill>
                <a:schemeClr val="bg1"/>
              </a:solidFill>
            </a:endParaRPr>
          </a:p>
          <a:p>
            <a:pPr eaLnBrk="1" hangingPunct="1">
              <a:lnSpc>
                <a:spcPct val="90000"/>
              </a:lnSpc>
            </a:pPr>
            <a:r>
              <a:rPr lang="en-US" sz="2000" b="1" dirty="0">
                <a:solidFill>
                  <a:schemeClr val="bg1"/>
                </a:solidFill>
              </a:rPr>
              <a:t>Ice time is at a premium in Halifax and prime time ice is very difficult to get.</a:t>
            </a:r>
          </a:p>
          <a:p>
            <a:pPr eaLnBrk="1" hangingPunct="1">
              <a:lnSpc>
                <a:spcPct val="90000"/>
              </a:lnSpc>
            </a:pPr>
            <a:endParaRPr lang="en-US" sz="2000" b="1" dirty="0">
              <a:solidFill>
                <a:schemeClr val="bg1"/>
              </a:solidFill>
            </a:endParaRPr>
          </a:p>
          <a:p>
            <a:pPr eaLnBrk="1" hangingPunct="1">
              <a:lnSpc>
                <a:spcPct val="90000"/>
              </a:lnSpc>
            </a:pPr>
            <a:r>
              <a:rPr lang="en-US" sz="2000" b="1" dirty="0">
                <a:solidFill>
                  <a:schemeClr val="bg1"/>
                </a:solidFill>
              </a:rPr>
              <a:t>Ice booking resources:</a:t>
            </a:r>
          </a:p>
          <a:p>
            <a:pPr marL="342900" indent="-342900" eaLnBrk="1" hangingPunct="1">
              <a:lnSpc>
                <a:spcPct val="90000"/>
              </a:lnSpc>
              <a:buFont typeface="Arial" panose="020B0604020202020204" pitchFamily="34" charset="0"/>
              <a:buChar char="•"/>
            </a:pPr>
            <a:r>
              <a:rPr lang="en-US" dirty="0">
                <a:solidFill>
                  <a:schemeClr val="bg1"/>
                </a:solidFill>
                <a:hlinkClick r:id="rId2">
                  <a:extLst>
                    <a:ext uri="{A12FA001-AC4F-418D-AE19-62706E023703}">
                      <ahyp:hlinkClr xmlns:ahyp="http://schemas.microsoft.com/office/drawing/2018/hyperlinkcolor" val="tx"/>
                    </a:ext>
                  </a:extLst>
                </a:hlinkClick>
              </a:rPr>
              <a:t>HRM Arenas</a:t>
            </a:r>
            <a:endParaRPr lang="en-US" dirty="0">
              <a:solidFill>
                <a:schemeClr val="bg1"/>
              </a:solidFill>
            </a:endParaRPr>
          </a:p>
          <a:p>
            <a:pPr marL="342900" indent="-342900" eaLnBrk="1" hangingPunct="1">
              <a:lnSpc>
                <a:spcPct val="90000"/>
              </a:lnSpc>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East Hants Sportsplex</a:t>
            </a:r>
            <a:endParaRPr lang="en-US" dirty="0">
              <a:solidFill>
                <a:schemeClr val="bg1"/>
              </a:solidFill>
            </a:endParaRPr>
          </a:p>
          <a:p>
            <a:pPr marL="342900" indent="-342900" eaLnBrk="1" hangingPunct="1">
              <a:lnSpc>
                <a:spcPct val="90000"/>
              </a:lnSpc>
              <a:buFont typeface="Arial" panose="020B0604020202020204" pitchFamily="34" charset="0"/>
              <a:buChar char="•"/>
            </a:pPr>
            <a:r>
              <a:rPr lang="en-US" dirty="0">
                <a:solidFill>
                  <a:schemeClr val="bg1"/>
                </a:solidFill>
                <a:hlinkClick r:id="rId4">
                  <a:extLst>
                    <a:ext uri="{A12FA001-AC4F-418D-AE19-62706E023703}">
                      <ahyp:hlinkClr xmlns:ahyp="http://schemas.microsoft.com/office/drawing/2018/hyperlinkcolor" val="tx"/>
                    </a:ext>
                  </a:extLst>
                </a:hlinkClick>
              </a:rPr>
              <a:t>West Hants Sportsplex</a:t>
            </a:r>
            <a:endParaRPr lang="en-US" dirty="0">
              <a:solidFill>
                <a:schemeClr val="bg1"/>
              </a:solidFill>
            </a:endParaRPr>
          </a:p>
          <a:p>
            <a:pPr marL="342900" indent="-342900" eaLnBrk="1" hangingPunct="1">
              <a:lnSpc>
                <a:spcPct val="90000"/>
              </a:lnSpc>
              <a:buFont typeface="Arial" panose="020B0604020202020204" pitchFamily="34" charset="0"/>
              <a:buChar char="•"/>
            </a:pPr>
            <a:endParaRPr lang="en-US" sz="2000" dirty="0">
              <a:solidFill>
                <a:schemeClr val="bg1"/>
              </a:solidFill>
            </a:endParaRPr>
          </a:p>
          <a:p>
            <a:pPr eaLnBrk="1" hangingPunct="1">
              <a:lnSpc>
                <a:spcPct val="90000"/>
              </a:lnSpc>
            </a:pPr>
            <a:r>
              <a:rPr lang="en-US" sz="2000" dirty="0">
                <a:solidFill>
                  <a:schemeClr val="bg1"/>
                </a:solidFill>
              </a:rPr>
              <a:t>SMU, Shearwater and East Coast Varsity are other options, but they do not have a website.  </a:t>
            </a:r>
          </a:p>
        </p:txBody>
      </p:sp>
    </p:spTree>
    <p:extLst>
      <p:ext uri="{BB962C8B-B14F-4D97-AF65-F5344CB8AC3E}">
        <p14:creationId xmlns:p14="http://schemas.microsoft.com/office/powerpoint/2010/main" val="120971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1446550"/>
          </a:xfrm>
          <a:prstGeom prst="rect">
            <a:avLst/>
          </a:prstGeom>
          <a:noFill/>
        </p:spPr>
        <p:txBody>
          <a:bodyPr wrap="square">
            <a:spAutoFit/>
          </a:bodyPr>
          <a:lstStyle/>
          <a:p>
            <a:pPr algn="ctr"/>
            <a:r>
              <a:rPr lang="en-US" sz="4400" b="1" dirty="0"/>
              <a:t>Exhibition Games</a:t>
            </a:r>
          </a:p>
        </p:txBody>
      </p:sp>
      <p:sp>
        <p:nvSpPr>
          <p:cNvPr id="4" name="TextBox 3">
            <a:extLst>
              <a:ext uri="{FF2B5EF4-FFF2-40B4-BE49-F238E27FC236}">
                <a16:creationId xmlns:a16="http://schemas.microsoft.com/office/drawing/2014/main" id="{EB57B13D-A665-4C00-EB16-533FA2DDCD88}"/>
              </a:ext>
            </a:extLst>
          </p:cNvPr>
          <p:cNvSpPr txBox="1"/>
          <p:nvPr/>
        </p:nvSpPr>
        <p:spPr>
          <a:xfrm>
            <a:off x="6563225" y="1594734"/>
            <a:ext cx="5057274" cy="3083921"/>
          </a:xfrm>
          <a:prstGeom prst="rect">
            <a:avLst/>
          </a:prstGeom>
          <a:noFill/>
        </p:spPr>
        <p:txBody>
          <a:bodyPr wrap="square">
            <a:spAutoFit/>
          </a:bodyPr>
          <a:lstStyle/>
          <a:p>
            <a:pPr eaLnBrk="1" hangingPunct="1">
              <a:lnSpc>
                <a:spcPct val="90000"/>
              </a:lnSpc>
            </a:pPr>
            <a:r>
              <a:rPr lang="en-CA" sz="2400" b="1" dirty="0">
                <a:solidFill>
                  <a:schemeClr val="bg1"/>
                </a:solidFill>
              </a:rPr>
              <a:t>Many teams like to set up Exhibition Games to play teams they wouldn’t play in league or tournament play.</a:t>
            </a:r>
          </a:p>
          <a:p>
            <a:pPr eaLnBrk="1" hangingPunct="1">
              <a:lnSpc>
                <a:spcPct val="90000"/>
              </a:lnSpc>
            </a:pPr>
            <a:endParaRPr lang="en-CA" sz="2400" b="1" dirty="0">
              <a:solidFill>
                <a:schemeClr val="bg1"/>
              </a:solidFill>
            </a:endParaRPr>
          </a:p>
          <a:p>
            <a:pPr marL="742950" lvl="1" indent="-285750">
              <a:lnSpc>
                <a:spcPct val="90000"/>
              </a:lnSpc>
              <a:buFont typeface="Arial" panose="020B0604020202020204" pitchFamily="34" charset="0"/>
              <a:buChar char="•"/>
            </a:pPr>
            <a:r>
              <a:rPr lang="en-US" sz="2000" dirty="0">
                <a:solidFill>
                  <a:schemeClr val="bg1"/>
                </a:solidFill>
              </a:rPr>
              <a:t>Book ice (or use existing practice ice)</a:t>
            </a:r>
          </a:p>
          <a:p>
            <a:pPr marL="742950" lvl="1" indent="-285750">
              <a:lnSpc>
                <a:spcPct val="90000"/>
              </a:lnSpc>
              <a:buFont typeface="Arial" panose="020B0604020202020204" pitchFamily="34" charset="0"/>
              <a:buChar char="•"/>
            </a:pPr>
            <a:r>
              <a:rPr lang="en-US" sz="2000" dirty="0">
                <a:solidFill>
                  <a:schemeClr val="bg1"/>
                </a:solidFill>
              </a:rPr>
              <a:t>Confirm and pay referees per the </a:t>
            </a:r>
            <a:r>
              <a:rPr lang="en-US" sz="2000" dirty="0">
                <a:solidFill>
                  <a:schemeClr val="bg1"/>
                </a:solidFill>
                <a:hlinkClick r:id="rId2">
                  <a:extLst>
                    <a:ext uri="{A12FA001-AC4F-418D-AE19-62706E023703}">
                      <ahyp:hlinkClr xmlns:ahyp="http://schemas.microsoft.com/office/drawing/2018/hyperlinkcolor" val="tx"/>
                    </a:ext>
                  </a:extLst>
                </a:hlinkClick>
              </a:rPr>
              <a:t>pay schedule </a:t>
            </a:r>
            <a:endParaRPr lang="en-US" sz="2000" dirty="0">
              <a:solidFill>
                <a:schemeClr val="bg1"/>
              </a:solidFill>
            </a:endParaRPr>
          </a:p>
          <a:p>
            <a:pPr marL="742950" lvl="1" indent="-285750">
              <a:lnSpc>
                <a:spcPct val="90000"/>
              </a:lnSpc>
              <a:buFont typeface="Arial" panose="020B0604020202020204" pitchFamily="34" charset="0"/>
              <a:buChar char="•"/>
            </a:pPr>
            <a:r>
              <a:rPr lang="en-US" sz="2000" dirty="0">
                <a:solidFill>
                  <a:schemeClr val="bg1"/>
                </a:solidFill>
              </a:rPr>
              <a:t>Obtain game permit (local) or travel permit through HCR 3.0</a:t>
            </a:r>
          </a:p>
          <a:p>
            <a:pPr eaLnBrk="1" hangingPunct="1">
              <a:lnSpc>
                <a:spcPct val="90000"/>
              </a:lnSpc>
            </a:pPr>
            <a:endParaRPr lang="en-US" sz="2000" dirty="0">
              <a:solidFill>
                <a:schemeClr val="bg1"/>
              </a:solidFill>
            </a:endParaRPr>
          </a:p>
        </p:txBody>
      </p:sp>
    </p:spTree>
    <p:extLst>
      <p:ext uri="{BB962C8B-B14F-4D97-AF65-F5344CB8AC3E}">
        <p14:creationId xmlns:p14="http://schemas.microsoft.com/office/powerpoint/2010/main" val="28164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Parent Meeting</a:t>
            </a:r>
          </a:p>
        </p:txBody>
      </p:sp>
      <p:sp>
        <p:nvSpPr>
          <p:cNvPr id="4" name="TextBox 3">
            <a:extLst>
              <a:ext uri="{FF2B5EF4-FFF2-40B4-BE49-F238E27FC236}">
                <a16:creationId xmlns:a16="http://schemas.microsoft.com/office/drawing/2014/main" id="{EB57B13D-A665-4C00-EB16-533FA2DDCD88}"/>
              </a:ext>
            </a:extLst>
          </p:cNvPr>
          <p:cNvSpPr txBox="1"/>
          <p:nvPr/>
        </p:nvSpPr>
        <p:spPr>
          <a:xfrm>
            <a:off x="6328611" y="373532"/>
            <a:ext cx="5510463" cy="6435608"/>
          </a:xfrm>
          <a:prstGeom prst="rect">
            <a:avLst/>
          </a:prstGeom>
          <a:noFill/>
        </p:spPr>
        <p:txBody>
          <a:bodyPr wrap="square">
            <a:spAutoFit/>
          </a:bodyPr>
          <a:lstStyle/>
          <a:p>
            <a:pPr eaLnBrk="1" hangingPunct="1">
              <a:lnSpc>
                <a:spcPct val="90000"/>
              </a:lnSpc>
            </a:pPr>
            <a:r>
              <a:rPr lang="en-US" sz="2400" b="1" dirty="0">
                <a:solidFill>
                  <a:schemeClr val="bg1"/>
                </a:solidFill>
              </a:rPr>
              <a:t>The Manager will </a:t>
            </a:r>
            <a:r>
              <a:rPr lang="en-CA" sz="2400" b="1" dirty="0">
                <a:solidFill>
                  <a:schemeClr val="bg1"/>
                </a:solidFill>
              </a:rPr>
              <a:t>setup a Parent Meeting early in the season, ideally in the first week.  </a:t>
            </a:r>
          </a:p>
          <a:p>
            <a:pPr eaLnBrk="1" hangingPunct="1">
              <a:lnSpc>
                <a:spcPct val="90000"/>
              </a:lnSpc>
            </a:pPr>
            <a:endParaRPr lang="en-CA" sz="2400" b="1" dirty="0">
              <a:solidFill>
                <a:schemeClr val="bg1"/>
              </a:solidFill>
            </a:endParaRPr>
          </a:p>
          <a:p>
            <a:pPr eaLnBrk="1" hangingPunct="1">
              <a:lnSpc>
                <a:spcPct val="90000"/>
              </a:lnSpc>
            </a:pPr>
            <a:r>
              <a:rPr lang="en-CA" b="1" dirty="0">
                <a:solidFill>
                  <a:schemeClr val="bg1"/>
                </a:solidFill>
              </a:rPr>
              <a:t>Suggested agenda:</a:t>
            </a:r>
          </a:p>
          <a:p>
            <a:pPr marL="342900" indent="-342900" eaLnBrk="1" hangingPunct="1">
              <a:lnSpc>
                <a:spcPct val="90000"/>
              </a:lnSpc>
              <a:buFont typeface="Arial" panose="020B0604020202020204" pitchFamily="34" charset="0"/>
              <a:buChar char="•"/>
            </a:pPr>
            <a:r>
              <a:rPr lang="en-CA" b="1" dirty="0">
                <a:solidFill>
                  <a:schemeClr val="bg1"/>
                </a:solidFill>
              </a:rPr>
              <a:t>Introductions</a:t>
            </a:r>
          </a:p>
          <a:p>
            <a:pPr marL="342900" indent="-342900" eaLnBrk="1" hangingPunct="1">
              <a:lnSpc>
                <a:spcPct val="90000"/>
              </a:lnSpc>
              <a:buFont typeface="Arial" panose="020B0604020202020204" pitchFamily="34" charset="0"/>
              <a:buChar char="•"/>
            </a:pPr>
            <a:r>
              <a:rPr lang="en-CA" b="1" dirty="0">
                <a:solidFill>
                  <a:schemeClr val="bg1"/>
                </a:solidFill>
              </a:rPr>
              <a:t>Coach speaks to their philosophy and plan for the season; expectations of the player/family; dress code</a:t>
            </a:r>
          </a:p>
          <a:p>
            <a:pPr marL="342900" indent="-342900" eaLnBrk="1" hangingPunct="1">
              <a:lnSpc>
                <a:spcPct val="90000"/>
              </a:lnSpc>
              <a:buFont typeface="Arial" panose="020B0604020202020204" pitchFamily="34" charset="0"/>
              <a:buChar char="•"/>
            </a:pPr>
            <a:r>
              <a:rPr lang="en-CA" b="1" dirty="0">
                <a:solidFill>
                  <a:schemeClr val="bg1"/>
                </a:solidFill>
              </a:rPr>
              <a:t>Communication approach</a:t>
            </a:r>
          </a:p>
          <a:p>
            <a:pPr marL="800100" lvl="1" indent="-342900">
              <a:lnSpc>
                <a:spcPct val="90000"/>
              </a:lnSpc>
              <a:buFont typeface="Arial" panose="020B0604020202020204" pitchFamily="34" charset="0"/>
              <a:buChar char="•"/>
            </a:pPr>
            <a:r>
              <a:rPr lang="en-CA" b="1" dirty="0">
                <a:solidFill>
                  <a:schemeClr val="bg1"/>
                </a:solidFill>
              </a:rPr>
              <a:t>24 hour rule</a:t>
            </a:r>
          </a:p>
          <a:p>
            <a:pPr marL="800100" lvl="1" indent="-342900">
              <a:lnSpc>
                <a:spcPct val="90000"/>
              </a:lnSpc>
              <a:buFont typeface="Arial" panose="020B0604020202020204" pitchFamily="34" charset="0"/>
              <a:buChar char="•"/>
            </a:pPr>
            <a:r>
              <a:rPr lang="en-CA" b="1" dirty="0">
                <a:solidFill>
                  <a:schemeClr val="bg1"/>
                </a:solidFill>
              </a:rPr>
              <a:t>Parents to communicate with Manager not the coach</a:t>
            </a:r>
          </a:p>
          <a:p>
            <a:pPr marL="342900" indent="-342900" eaLnBrk="1" hangingPunct="1">
              <a:lnSpc>
                <a:spcPct val="90000"/>
              </a:lnSpc>
              <a:buFont typeface="Arial" panose="020B0604020202020204" pitchFamily="34" charset="0"/>
              <a:buChar char="•"/>
            </a:pPr>
            <a:r>
              <a:rPr lang="en-CA" b="1" dirty="0">
                <a:solidFill>
                  <a:schemeClr val="bg1"/>
                </a:solidFill>
              </a:rPr>
              <a:t>Identify team bonding events</a:t>
            </a:r>
          </a:p>
          <a:p>
            <a:pPr marL="800100" lvl="1" indent="-342900">
              <a:lnSpc>
                <a:spcPct val="90000"/>
              </a:lnSpc>
              <a:buFont typeface="Arial" panose="020B0604020202020204" pitchFamily="34" charset="0"/>
              <a:buChar char="•"/>
            </a:pPr>
            <a:r>
              <a:rPr lang="en-CA" b="1" dirty="0">
                <a:solidFill>
                  <a:schemeClr val="bg1"/>
                </a:solidFill>
              </a:rPr>
              <a:t>Charitable/community event</a:t>
            </a:r>
          </a:p>
          <a:p>
            <a:pPr marL="800100" lvl="1" indent="-342900">
              <a:lnSpc>
                <a:spcPct val="90000"/>
              </a:lnSpc>
              <a:buFont typeface="Arial" panose="020B0604020202020204" pitchFamily="34" charset="0"/>
              <a:buChar char="•"/>
            </a:pPr>
            <a:r>
              <a:rPr lang="en-CA" b="1" dirty="0">
                <a:solidFill>
                  <a:schemeClr val="bg1"/>
                </a:solidFill>
              </a:rPr>
              <a:t>Parent get together</a:t>
            </a:r>
          </a:p>
          <a:p>
            <a:pPr marL="800100" lvl="1" indent="-342900">
              <a:lnSpc>
                <a:spcPct val="90000"/>
              </a:lnSpc>
              <a:buFont typeface="Arial" panose="020B0604020202020204" pitchFamily="34" charset="0"/>
              <a:buChar char="•"/>
            </a:pPr>
            <a:r>
              <a:rPr lang="en-CA" b="1" dirty="0">
                <a:solidFill>
                  <a:schemeClr val="bg1"/>
                </a:solidFill>
              </a:rPr>
              <a:t>Year End Party</a:t>
            </a:r>
          </a:p>
          <a:p>
            <a:pPr marL="342900" indent="-342900" eaLnBrk="1" hangingPunct="1">
              <a:lnSpc>
                <a:spcPct val="90000"/>
              </a:lnSpc>
              <a:buFont typeface="Arial" panose="020B0604020202020204" pitchFamily="34" charset="0"/>
              <a:buChar char="•"/>
            </a:pPr>
            <a:r>
              <a:rPr lang="en-CA" b="1" dirty="0">
                <a:solidFill>
                  <a:schemeClr val="bg1"/>
                </a:solidFill>
              </a:rPr>
              <a:t>Budget</a:t>
            </a:r>
          </a:p>
          <a:p>
            <a:pPr marL="342900" indent="-342900" eaLnBrk="1" hangingPunct="1">
              <a:lnSpc>
                <a:spcPct val="90000"/>
              </a:lnSpc>
              <a:buFont typeface="Arial" panose="020B0604020202020204" pitchFamily="34" charset="0"/>
              <a:buChar char="•"/>
            </a:pPr>
            <a:r>
              <a:rPr lang="en-CA" b="1" dirty="0">
                <a:solidFill>
                  <a:schemeClr val="bg1"/>
                </a:solidFill>
              </a:rPr>
              <a:t>Fundraising objective (AAA, AA, A, B)</a:t>
            </a:r>
          </a:p>
          <a:p>
            <a:pPr marL="342900" indent="-342900" eaLnBrk="1" hangingPunct="1">
              <a:lnSpc>
                <a:spcPct val="90000"/>
              </a:lnSpc>
              <a:buFont typeface="Arial" panose="020B0604020202020204" pitchFamily="34" charset="0"/>
              <a:buChar char="•"/>
            </a:pPr>
            <a:r>
              <a:rPr lang="en-CA" b="1" dirty="0">
                <a:solidFill>
                  <a:schemeClr val="bg1"/>
                </a:solidFill>
              </a:rPr>
              <a:t>Tournaments (how many and where)</a:t>
            </a:r>
          </a:p>
          <a:p>
            <a:pPr marL="342900" indent="-342900" eaLnBrk="1" hangingPunct="1">
              <a:lnSpc>
                <a:spcPct val="90000"/>
              </a:lnSpc>
              <a:buFont typeface="Arial" panose="020B0604020202020204" pitchFamily="34" charset="0"/>
              <a:buChar char="•"/>
            </a:pPr>
            <a:r>
              <a:rPr lang="en-CA" b="1" dirty="0">
                <a:solidFill>
                  <a:schemeClr val="bg1"/>
                </a:solidFill>
              </a:rPr>
              <a:t>Call for team leads</a:t>
            </a:r>
          </a:p>
          <a:p>
            <a:pPr marL="342900" indent="-342900" eaLnBrk="1" hangingPunct="1">
              <a:lnSpc>
                <a:spcPct val="90000"/>
              </a:lnSpc>
              <a:buFont typeface="Arial" panose="020B0604020202020204" pitchFamily="34" charset="0"/>
              <a:buChar char="•"/>
            </a:pPr>
            <a:r>
              <a:rPr lang="en-CA" b="1" dirty="0">
                <a:solidFill>
                  <a:schemeClr val="bg1"/>
                </a:solidFill>
              </a:rPr>
              <a:t>Hand out forms and deadline for return</a:t>
            </a:r>
          </a:p>
          <a:p>
            <a:pPr marL="342900" indent="-342900" eaLnBrk="1" hangingPunct="1">
              <a:lnSpc>
                <a:spcPct val="90000"/>
              </a:lnSpc>
              <a:buFont typeface="Arial" panose="020B0604020202020204" pitchFamily="34" charset="0"/>
              <a:buChar char="•"/>
            </a:pPr>
            <a:r>
              <a:rPr lang="en-CA" b="1" dirty="0">
                <a:solidFill>
                  <a:schemeClr val="bg1"/>
                </a:solidFill>
              </a:rPr>
              <a:t>Team merchandise</a:t>
            </a:r>
          </a:p>
          <a:p>
            <a:pPr marL="342900" indent="-342900" eaLnBrk="1" hangingPunct="1">
              <a:lnSpc>
                <a:spcPct val="90000"/>
              </a:lnSpc>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98794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Team Events</a:t>
            </a:r>
          </a:p>
        </p:txBody>
      </p:sp>
      <p:sp>
        <p:nvSpPr>
          <p:cNvPr id="4" name="TextBox 3">
            <a:extLst>
              <a:ext uri="{FF2B5EF4-FFF2-40B4-BE49-F238E27FC236}">
                <a16:creationId xmlns:a16="http://schemas.microsoft.com/office/drawing/2014/main" id="{EB57B13D-A665-4C00-EB16-533FA2DDCD88}"/>
              </a:ext>
            </a:extLst>
          </p:cNvPr>
          <p:cNvSpPr txBox="1"/>
          <p:nvPr/>
        </p:nvSpPr>
        <p:spPr>
          <a:xfrm>
            <a:off x="6557209" y="782602"/>
            <a:ext cx="5057274" cy="5078313"/>
          </a:xfrm>
          <a:prstGeom prst="rect">
            <a:avLst/>
          </a:prstGeom>
          <a:noFill/>
        </p:spPr>
        <p:txBody>
          <a:bodyPr wrap="square">
            <a:spAutoFit/>
          </a:bodyPr>
          <a:lstStyle/>
          <a:p>
            <a:pPr eaLnBrk="1" hangingPunct="1">
              <a:lnSpc>
                <a:spcPct val="90000"/>
              </a:lnSpc>
            </a:pPr>
            <a:r>
              <a:rPr lang="en-US" sz="2400" b="1" dirty="0">
                <a:solidFill>
                  <a:schemeClr val="bg1"/>
                </a:solidFill>
              </a:rPr>
              <a:t>The Manager will</a:t>
            </a:r>
            <a:r>
              <a:rPr lang="en-CA" sz="2400" b="1" dirty="0">
                <a:solidFill>
                  <a:schemeClr val="bg1"/>
                </a:solidFill>
              </a:rPr>
              <a:t> setup events throughout the season. </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It’s a great idea to host some or all of the following:</a:t>
            </a:r>
          </a:p>
          <a:p>
            <a:pPr marL="742950" lvl="1" indent="-285750">
              <a:lnSpc>
                <a:spcPct val="90000"/>
              </a:lnSpc>
              <a:buFont typeface="Arial" panose="020B0604020202020204" pitchFamily="34" charset="0"/>
              <a:buChar char="•"/>
            </a:pPr>
            <a:r>
              <a:rPr lang="en-US" sz="2000" dirty="0">
                <a:solidFill>
                  <a:schemeClr val="bg1"/>
                </a:solidFill>
              </a:rPr>
              <a:t>Charitable/community event</a:t>
            </a:r>
          </a:p>
          <a:p>
            <a:pPr marL="1200150" lvl="2" indent="-285750">
              <a:lnSpc>
                <a:spcPct val="90000"/>
              </a:lnSpc>
              <a:buFont typeface="Arial" panose="020B0604020202020204" pitchFamily="34" charset="0"/>
              <a:buChar char="•"/>
            </a:pPr>
            <a:r>
              <a:rPr lang="en-US" sz="2000" dirty="0">
                <a:solidFill>
                  <a:schemeClr val="bg1"/>
                </a:solidFill>
              </a:rPr>
              <a:t>The VP Development can help</a:t>
            </a:r>
          </a:p>
          <a:p>
            <a:pPr marL="742950" lvl="1" indent="-285750">
              <a:lnSpc>
                <a:spcPct val="90000"/>
              </a:lnSpc>
              <a:buFont typeface="Arial" panose="020B0604020202020204" pitchFamily="34" charset="0"/>
              <a:buChar char="•"/>
            </a:pPr>
            <a:r>
              <a:rPr lang="en-US" sz="2000" dirty="0">
                <a:solidFill>
                  <a:schemeClr val="bg1"/>
                </a:solidFill>
              </a:rPr>
              <a:t>Parent party</a:t>
            </a:r>
          </a:p>
          <a:p>
            <a:pPr marL="1200150" lvl="2" indent="-285750">
              <a:lnSpc>
                <a:spcPct val="90000"/>
              </a:lnSpc>
              <a:buFont typeface="Arial" panose="020B0604020202020204" pitchFamily="34" charset="0"/>
              <a:buChar char="•"/>
            </a:pPr>
            <a:r>
              <a:rPr lang="en-US" sz="2000" dirty="0">
                <a:solidFill>
                  <a:schemeClr val="bg1"/>
                </a:solidFill>
              </a:rPr>
              <a:t>Find someone to host so that parents can come together</a:t>
            </a:r>
          </a:p>
          <a:p>
            <a:pPr marL="1200150" lvl="2" indent="-285750">
              <a:lnSpc>
                <a:spcPct val="90000"/>
              </a:lnSpc>
              <a:buFont typeface="Arial" panose="020B0604020202020204" pitchFamily="34" charset="0"/>
              <a:buChar char="•"/>
            </a:pPr>
            <a:r>
              <a:rPr lang="en-US" sz="2000" dirty="0">
                <a:solidFill>
                  <a:schemeClr val="bg1"/>
                </a:solidFill>
              </a:rPr>
              <a:t>Parent room at tournaments is a great help as well</a:t>
            </a:r>
          </a:p>
          <a:p>
            <a:pPr marL="742950" lvl="1" indent="-285750">
              <a:lnSpc>
                <a:spcPct val="90000"/>
              </a:lnSpc>
              <a:buFont typeface="Arial" panose="020B0604020202020204" pitchFamily="34" charset="0"/>
              <a:buChar char="•"/>
            </a:pPr>
            <a:r>
              <a:rPr lang="en-US" sz="2000" dirty="0">
                <a:solidFill>
                  <a:schemeClr val="bg1"/>
                </a:solidFill>
              </a:rPr>
              <a:t>Year-end party</a:t>
            </a:r>
          </a:p>
          <a:p>
            <a:pPr marL="1200150" lvl="2" indent="-285750">
              <a:lnSpc>
                <a:spcPct val="90000"/>
              </a:lnSpc>
              <a:buFont typeface="Arial" panose="020B0604020202020204" pitchFamily="34" charset="0"/>
              <a:buChar char="•"/>
            </a:pPr>
            <a:r>
              <a:rPr lang="en-US" sz="2000" dirty="0">
                <a:solidFill>
                  <a:schemeClr val="bg1"/>
                </a:solidFill>
              </a:rPr>
              <a:t>Look for a way to celebrate the end of the season with the players, Coaches and volunteers</a:t>
            </a:r>
          </a:p>
          <a:p>
            <a:pPr eaLnBrk="1" hangingPunct="1">
              <a:lnSpc>
                <a:spcPct val="90000"/>
              </a:lnSpc>
            </a:pPr>
            <a:endParaRPr lang="en-US" sz="2000" dirty="0">
              <a:solidFill>
                <a:schemeClr val="bg1"/>
              </a:solidFill>
            </a:endParaRPr>
          </a:p>
        </p:txBody>
      </p:sp>
    </p:spTree>
    <p:extLst>
      <p:ext uri="{BB962C8B-B14F-4D97-AF65-F5344CB8AC3E}">
        <p14:creationId xmlns:p14="http://schemas.microsoft.com/office/powerpoint/2010/main" val="403682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Jerseys</a:t>
            </a:r>
          </a:p>
        </p:txBody>
      </p:sp>
      <p:sp>
        <p:nvSpPr>
          <p:cNvPr id="4" name="TextBox 3">
            <a:extLst>
              <a:ext uri="{FF2B5EF4-FFF2-40B4-BE49-F238E27FC236}">
                <a16:creationId xmlns:a16="http://schemas.microsoft.com/office/drawing/2014/main" id="{EB57B13D-A665-4C00-EB16-533FA2DDCD88}"/>
              </a:ext>
            </a:extLst>
          </p:cNvPr>
          <p:cNvSpPr txBox="1"/>
          <p:nvPr/>
        </p:nvSpPr>
        <p:spPr>
          <a:xfrm>
            <a:off x="6557210" y="349695"/>
            <a:ext cx="5057274" cy="6324808"/>
          </a:xfrm>
          <a:prstGeom prst="rect">
            <a:avLst/>
          </a:prstGeom>
          <a:noFill/>
        </p:spPr>
        <p:txBody>
          <a:bodyPr wrap="square">
            <a:spAutoFit/>
          </a:bodyPr>
          <a:lstStyle/>
          <a:p>
            <a:pPr eaLnBrk="1" hangingPunct="1">
              <a:lnSpc>
                <a:spcPct val="90000"/>
              </a:lnSpc>
            </a:pPr>
            <a:r>
              <a:rPr lang="en-US" sz="2400" b="1" dirty="0">
                <a:solidFill>
                  <a:schemeClr val="bg1"/>
                </a:solidFill>
              </a:rPr>
              <a:t>The Manager </a:t>
            </a:r>
            <a:r>
              <a:rPr lang="en-CA" sz="2400" b="1" dirty="0">
                <a:solidFill>
                  <a:schemeClr val="bg1"/>
                </a:solidFill>
              </a:rPr>
              <a:t>distributes the jerseys at the start of the season.  Replacement jerseys are very expensive so we count on the manager to track which numbers were given to each player so that we can track them on return as well.  There is a </a:t>
            </a:r>
            <a:r>
              <a:rPr lang="en-CA" sz="2400" b="1" dirty="0">
                <a:solidFill>
                  <a:schemeClr val="bg1"/>
                </a:solidFill>
                <a:hlinkClick r:id="rId2">
                  <a:extLst>
                    <a:ext uri="{A12FA001-AC4F-418D-AE19-62706E023703}">
                      <ahyp:hlinkClr xmlns:ahyp="http://schemas.microsoft.com/office/drawing/2018/hyperlinkcolor" val="tx"/>
                    </a:ext>
                  </a:extLst>
                </a:hlinkClick>
              </a:rPr>
              <a:t>tracking form </a:t>
            </a:r>
            <a:r>
              <a:rPr lang="en-CA" sz="2400" b="1" dirty="0">
                <a:solidFill>
                  <a:schemeClr val="bg1"/>
                </a:solidFill>
              </a:rPr>
              <a:t>to help.  </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Players are expected to bring their jerseys to games on hangers and in a garment or protective bag.  They should not be thrown into their bags.</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Jerseys are NOT to be worn at practices.</a:t>
            </a:r>
          </a:p>
          <a:p>
            <a:pPr eaLnBrk="1" hangingPunct="1">
              <a:lnSpc>
                <a:spcPct val="90000"/>
              </a:lnSpc>
            </a:pPr>
            <a:endParaRPr lang="en-CA" sz="2400" b="1" dirty="0">
              <a:solidFill>
                <a:schemeClr val="bg1"/>
              </a:solidFill>
            </a:endParaRPr>
          </a:p>
          <a:p>
            <a:pPr>
              <a:lnSpc>
                <a:spcPct val="90000"/>
              </a:lnSpc>
            </a:pPr>
            <a:r>
              <a:rPr lang="en-CA" sz="2400" b="1" dirty="0" err="1">
                <a:solidFill>
                  <a:schemeClr val="bg1"/>
                </a:solidFill>
              </a:rPr>
              <a:t>atoMc</a:t>
            </a:r>
            <a:r>
              <a:rPr lang="en-CA" sz="2400" b="1" dirty="0">
                <a:solidFill>
                  <a:schemeClr val="bg1"/>
                </a:solidFill>
              </a:rPr>
              <a:t> teams will receive full set of home and away jerseys and socks.</a:t>
            </a:r>
          </a:p>
          <a:p>
            <a:pPr eaLnBrk="1" hangingPunct="1">
              <a:lnSpc>
                <a:spcPct val="90000"/>
              </a:lnSpc>
            </a:pPr>
            <a:endParaRPr lang="en-US" dirty="0"/>
          </a:p>
        </p:txBody>
      </p:sp>
    </p:spTree>
    <p:extLst>
      <p:ext uri="{BB962C8B-B14F-4D97-AF65-F5344CB8AC3E}">
        <p14:creationId xmlns:p14="http://schemas.microsoft.com/office/powerpoint/2010/main" val="82285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1446550"/>
          </a:xfrm>
          <a:prstGeom prst="rect">
            <a:avLst/>
          </a:prstGeom>
          <a:noFill/>
        </p:spPr>
        <p:txBody>
          <a:bodyPr wrap="square">
            <a:spAutoFit/>
          </a:bodyPr>
          <a:lstStyle/>
          <a:p>
            <a:pPr algn="ctr"/>
            <a:r>
              <a:rPr lang="en-US" sz="4400" b="1" dirty="0"/>
              <a:t>Team Merchandise</a:t>
            </a:r>
          </a:p>
        </p:txBody>
      </p:sp>
      <p:sp>
        <p:nvSpPr>
          <p:cNvPr id="4" name="TextBox 3">
            <a:extLst>
              <a:ext uri="{FF2B5EF4-FFF2-40B4-BE49-F238E27FC236}">
                <a16:creationId xmlns:a16="http://schemas.microsoft.com/office/drawing/2014/main" id="{EB57B13D-A665-4C00-EB16-533FA2DDCD88}"/>
              </a:ext>
            </a:extLst>
          </p:cNvPr>
          <p:cNvSpPr txBox="1"/>
          <p:nvPr/>
        </p:nvSpPr>
        <p:spPr>
          <a:xfrm>
            <a:off x="6521115" y="433686"/>
            <a:ext cx="5285873" cy="6740307"/>
          </a:xfrm>
          <a:prstGeom prst="rect">
            <a:avLst/>
          </a:prstGeom>
          <a:noFill/>
        </p:spPr>
        <p:txBody>
          <a:bodyPr wrap="square">
            <a:spAutoFit/>
          </a:bodyPr>
          <a:lstStyle/>
          <a:p>
            <a:pPr eaLnBrk="1" hangingPunct="1">
              <a:lnSpc>
                <a:spcPct val="90000"/>
              </a:lnSpc>
            </a:pPr>
            <a:r>
              <a:rPr lang="en-CA" sz="2400" b="1" dirty="0">
                <a:solidFill>
                  <a:schemeClr val="bg1"/>
                </a:solidFill>
              </a:rPr>
              <a:t>All Team Merchandise should be purchased through Nova Trophy. </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Each player is required to use a standardized name bar that should be sewn above the stop sign.  New name bars take 5-6 weeks to come in, so they should be ordered ASAP.</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Competitive players are to have a pair of both home and away socks.  C teams are required to choose one or the other as a team.</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We do have an </a:t>
            </a:r>
            <a:r>
              <a:rPr lang="en-CA" sz="2400" b="1" dirty="0">
                <a:solidFill>
                  <a:schemeClr val="bg1"/>
                </a:solidFill>
                <a:hlinkClick r:id="rId2">
                  <a:extLst>
                    <a:ext uri="{A12FA001-AC4F-418D-AE19-62706E023703}">
                      <ahyp:hlinkClr xmlns:ahyp="http://schemas.microsoft.com/office/drawing/2018/hyperlinkcolor" val="tx"/>
                    </a:ext>
                  </a:extLst>
                </a:hlinkClick>
              </a:rPr>
              <a:t>online store </a:t>
            </a:r>
            <a:r>
              <a:rPr lang="en-CA" sz="2400" b="1" dirty="0">
                <a:solidFill>
                  <a:schemeClr val="bg1"/>
                </a:solidFill>
              </a:rPr>
              <a:t>and host at least one </a:t>
            </a:r>
            <a:r>
              <a:rPr lang="en-CA" sz="2400" b="1" dirty="0" err="1">
                <a:solidFill>
                  <a:schemeClr val="bg1"/>
                </a:solidFill>
              </a:rPr>
              <a:t>Blueswear</a:t>
            </a:r>
            <a:r>
              <a:rPr lang="en-CA" sz="2400" b="1" dirty="0">
                <a:solidFill>
                  <a:schemeClr val="bg1"/>
                </a:solidFill>
              </a:rPr>
              <a:t> Day each season.  Apparel orders take about 4-5 weeks to come in.</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189517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Call Ups</a:t>
            </a:r>
          </a:p>
        </p:txBody>
      </p:sp>
      <p:pic>
        <p:nvPicPr>
          <p:cNvPr id="3" name="Picture 2">
            <a:extLst>
              <a:ext uri="{FF2B5EF4-FFF2-40B4-BE49-F238E27FC236}">
                <a16:creationId xmlns:a16="http://schemas.microsoft.com/office/drawing/2014/main" id="{173C62E1-EC2C-F24E-5076-3C505AA63AF9}"/>
              </a:ext>
            </a:extLst>
          </p:cNvPr>
          <p:cNvPicPr>
            <a:picLocks noChangeAspect="1"/>
          </p:cNvPicPr>
          <p:nvPr/>
        </p:nvPicPr>
        <p:blipFill>
          <a:blip r:embed="rId2"/>
          <a:stretch>
            <a:fillRect/>
          </a:stretch>
        </p:blipFill>
        <p:spPr>
          <a:xfrm>
            <a:off x="6522527" y="1481522"/>
            <a:ext cx="4990725" cy="4982988"/>
          </a:xfrm>
          <a:prstGeom prst="rect">
            <a:avLst/>
          </a:prstGeom>
        </p:spPr>
      </p:pic>
      <p:sp>
        <p:nvSpPr>
          <p:cNvPr id="7" name="TextBox 6">
            <a:extLst>
              <a:ext uri="{FF2B5EF4-FFF2-40B4-BE49-F238E27FC236}">
                <a16:creationId xmlns:a16="http://schemas.microsoft.com/office/drawing/2014/main" id="{41E10203-3099-2346-6742-CF78639A33B4}"/>
              </a:ext>
            </a:extLst>
          </p:cNvPr>
          <p:cNvSpPr txBox="1"/>
          <p:nvPr/>
        </p:nvSpPr>
        <p:spPr>
          <a:xfrm>
            <a:off x="6349666" y="346542"/>
            <a:ext cx="6106026" cy="1089529"/>
          </a:xfrm>
          <a:prstGeom prst="rect">
            <a:avLst/>
          </a:prstGeom>
          <a:noFill/>
        </p:spPr>
        <p:txBody>
          <a:bodyPr wrap="square">
            <a:spAutoFit/>
          </a:bodyPr>
          <a:lstStyle/>
          <a:p>
            <a:pPr eaLnBrk="1" hangingPunct="1">
              <a:lnSpc>
                <a:spcPct val="90000"/>
              </a:lnSpc>
            </a:pPr>
            <a:r>
              <a:rPr lang="en-CA" sz="2400" b="1" dirty="0">
                <a:solidFill>
                  <a:schemeClr val="bg1"/>
                </a:solidFill>
              </a:rPr>
              <a:t>Coaches drive the call-up process, but managers should be aware of the format in case they are called on to assist.</a:t>
            </a:r>
          </a:p>
        </p:txBody>
      </p:sp>
    </p:spTree>
    <p:extLst>
      <p:ext uri="{BB962C8B-B14F-4D97-AF65-F5344CB8AC3E}">
        <p14:creationId xmlns:p14="http://schemas.microsoft.com/office/powerpoint/2010/main" val="265107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1446550"/>
          </a:xfrm>
          <a:prstGeom prst="rect">
            <a:avLst/>
          </a:prstGeom>
          <a:noFill/>
        </p:spPr>
        <p:txBody>
          <a:bodyPr wrap="square">
            <a:spAutoFit/>
          </a:bodyPr>
          <a:lstStyle/>
          <a:p>
            <a:pPr algn="ctr"/>
            <a:r>
              <a:rPr lang="en-US" sz="4400" b="1" dirty="0"/>
              <a:t>Injury Reporting</a:t>
            </a:r>
          </a:p>
        </p:txBody>
      </p:sp>
      <p:sp>
        <p:nvSpPr>
          <p:cNvPr id="4" name="TextBox 3">
            <a:extLst>
              <a:ext uri="{FF2B5EF4-FFF2-40B4-BE49-F238E27FC236}">
                <a16:creationId xmlns:a16="http://schemas.microsoft.com/office/drawing/2014/main" id="{EB57B13D-A665-4C00-EB16-533FA2DDCD88}"/>
              </a:ext>
            </a:extLst>
          </p:cNvPr>
          <p:cNvSpPr txBox="1"/>
          <p:nvPr/>
        </p:nvSpPr>
        <p:spPr>
          <a:xfrm>
            <a:off x="6557210" y="349695"/>
            <a:ext cx="5057274" cy="5743111"/>
          </a:xfrm>
          <a:prstGeom prst="rect">
            <a:avLst/>
          </a:prstGeom>
          <a:noFill/>
        </p:spPr>
        <p:txBody>
          <a:bodyPr wrap="square">
            <a:spAutoFit/>
          </a:bodyPr>
          <a:lstStyle/>
          <a:p>
            <a:pPr eaLnBrk="1" hangingPunct="1">
              <a:lnSpc>
                <a:spcPct val="90000"/>
              </a:lnSpc>
            </a:pPr>
            <a:r>
              <a:rPr lang="en-US" sz="2400" b="1" dirty="0">
                <a:solidFill>
                  <a:schemeClr val="bg1"/>
                </a:solidFill>
              </a:rPr>
              <a:t>Hockey is a physical sport and incidents can occur that result in injury.</a:t>
            </a:r>
          </a:p>
          <a:p>
            <a:pPr eaLnBrk="1" hangingPunct="1">
              <a:lnSpc>
                <a:spcPct val="90000"/>
              </a:lnSpc>
            </a:pPr>
            <a:endParaRPr lang="en-US" sz="2400" b="1" dirty="0">
              <a:solidFill>
                <a:schemeClr val="bg1"/>
              </a:solidFill>
            </a:endParaRPr>
          </a:p>
          <a:p>
            <a:pPr eaLnBrk="1" hangingPunct="1">
              <a:lnSpc>
                <a:spcPct val="90000"/>
              </a:lnSpc>
            </a:pPr>
            <a:r>
              <a:rPr lang="en-US" sz="2400" b="1" dirty="0">
                <a:solidFill>
                  <a:schemeClr val="bg1"/>
                </a:solidFill>
              </a:rPr>
              <a:t>Anytime an injury occurs, the manager is required to complete a </a:t>
            </a:r>
            <a:r>
              <a:rPr lang="en-US" sz="2400" b="1" dirty="0">
                <a:solidFill>
                  <a:schemeClr val="bg1"/>
                </a:solidFill>
                <a:hlinkClick r:id="rId2">
                  <a:extLst>
                    <a:ext uri="{A12FA001-AC4F-418D-AE19-62706E023703}">
                      <ahyp:hlinkClr xmlns:ahyp="http://schemas.microsoft.com/office/drawing/2018/hyperlinkcolor" val="tx"/>
                    </a:ext>
                  </a:extLst>
                </a:hlinkClick>
              </a:rPr>
              <a:t>Hockey Canada Injury Report</a:t>
            </a:r>
            <a:r>
              <a:rPr lang="en-US" sz="2400" b="1" dirty="0">
                <a:solidFill>
                  <a:schemeClr val="bg1"/>
                </a:solidFill>
              </a:rPr>
              <a:t> which gets submitted to Hockey Nova Scotia.  Any injury that required medical attention requires that return to play protocols are adhered to including the </a:t>
            </a:r>
            <a:r>
              <a:rPr lang="en-US" sz="2400" b="1" dirty="0">
                <a:solidFill>
                  <a:schemeClr val="bg1"/>
                </a:solidFill>
                <a:hlinkClick r:id="rId3">
                  <a:extLst>
                    <a:ext uri="{A12FA001-AC4F-418D-AE19-62706E023703}">
                      <ahyp:hlinkClr xmlns:ahyp="http://schemas.microsoft.com/office/drawing/2018/hyperlinkcolor" val="tx"/>
                    </a:ext>
                  </a:extLst>
                </a:hlinkClick>
              </a:rPr>
              <a:t>Return to Play </a:t>
            </a:r>
            <a:r>
              <a:rPr lang="en-US" sz="2400" b="1" dirty="0">
                <a:solidFill>
                  <a:schemeClr val="bg1"/>
                </a:solidFill>
              </a:rPr>
              <a:t>form signed by a physician.  </a:t>
            </a:r>
          </a:p>
          <a:p>
            <a:pPr eaLnBrk="1" hangingPunct="1">
              <a:lnSpc>
                <a:spcPct val="90000"/>
              </a:lnSpc>
            </a:pPr>
            <a:endParaRPr lang="en-US" sz="2400" b="1" dirty="0">
              <a:solidFill>
                <a:schemeClr val="bg1"/>
              </a:solidFill>
            </a:endParaRPr>
          </a:p>
          <a:p>
            <a:pPr eaLnBrk="1" hangingPunct="1">
              <a:lnSpc>
                <a:spcPct val="90000"/>
              </a:lnSpc>
            </a:pPr>
            <a:r>
              <a:rPr lang="en-US" sz="2400" b="1" dirty="0">
                <a:solidFill>
                  <a:schemeClr val="bg1"/>
                </a:solidFill>
              </a:rPr>
              <a:t>Hockey Nova Scotia has a strict </a:t>
            </a:r>
            <a:r>
              <a:rPr lang="en-US" sz="2400" b="1" dirty="0">
                <a:solidFill>
                  <a:schemeClr val="bg1"/>
                </a:solidFill>
                <a:hlinkClick r:id="rId4">
                  <a:extLst>
                    <a:ext uri="{A12FA001-AC4F-418D-AE19-62706E023703}">
                      <ahyp:hlinkClr xmlns:ahyp="http://schemas.microsoft.com/office/drawing/2018/hyperlinkcolor" val="tx"/>
                    </a:ext>
                  </a:extLst>
                </a:hlinkClick>
              </a:rPr>
              <a:t>concussion policy </a:t>
            </a:r>
            <a:r>
              <a:rPr lang="en-US" sz="2400" b="1" dirty="0">
                <a:solidFill>
                  <a:schemeClr val="bg1"/>
                </a:solidFill>
              </a:rPr>
              <a:t>and all coaches and managers must adhere to the policy.  </a:t>
            </a:r>
          </a:p>
        </p:txBody>
      </p:sp>
    </p:spTree>
    <p:extLst>
      <p:ext uri="{BB962C8B-B14F-4D97-AF65-F5344CB8AC3E}">
        <p14:creationId xmlns:p14="http://schemas.microsoft.com/office/powerpoint/2010/main" val="407044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1446550"/>
          </a:xfrm>
          <a:prstGeom prst="rect">
            <a:avLst/>
          </a:prstGeom>
          <a:noFill/>
        </p:spPr>
        <p:txBody>
          <a:bodyPr wrap="square">
            <a:spAutoFit/>
          </a:bodyPr>
          <a:lstStyle/>
          <a:p>
            <a:pPr algn="ctr"/>
            <a:r>
              <a:rPr lang="en-US" sz="4400" b="1" dirty="0"/>
              <a:t>League Information</a:t>
            </a:r>
          </a:p>
        </p:txBody>
      </p:sp>
      <p:sp>
        <p:nvSpPr>
          <p:cNvPr id="4" name="TextBox 3">
            <a:extLst>
              <a:ext uri="{FF2B5EF4-FFF2-40B4-BE49-F238E27FC236}">
                <a16:creationId xmlns:a16="http://schemas.microsoft.com/office/drawing/2014/main" id="{EB57B13D-A665-4C00-EB16-533FA2DDCD88}"/>
              </a:ext>
            </a:extLst>
          </p:cNvPr>
          <p:cNvSpPr txBox="1"/>
          <p:nvPr/>
        </p:nvSpPr>
        <p:spPr>
          <a:xfrm>
            <a:off x="6809873" y="2035563"/>
            <a:ext cx="5057274" cy="2336024"/>
          </a:xfrm>
          <a:prstGeom prst="rect">
            <a:avLst/>
          </a:prstGeom>
          <a:noFill/>
        </p:spPr>
        <p:txBody>
          <a:bodyPr wrap="square">
            <a:spAutoFit/>
          </a:bodyPr>
          <a:lstStyle/>
          <a:p>
            <a:pPr eaLnBrk="1" hangingPunct="1">
              <a:lnSpc>
                <a:spcPct val="90000"/>
              </a:lnSpc>
            </a:pPr>
            <a:r>
              <a:rPr lang="en-CA" sz="2400" b="1" dirty="0">
                <a:solidFill>
                  <a:schemeClr val="bg1"/>
                </a:solidFill>
              </a:rPr>
              <a:t>League information including schedules and game results can be found at :</a:t>
            </a:r>
          </a:p>
          <a:p>
            <a:pPr eaLnBrk="1" hangingPunct="1">
              <a:lnSpc>
                <a:spcPct val="90000"/>
              </a:lnSpc>
            </a:pPr>
            <a:endParaRPr lang="en-CA" sz="2400" b="1" dirty="0">
              <a:solidFill>
                <a:schemeClr val="bg1"/>
              </a:solidFill>
            </a:endParaRPr>
          </a:p>
          <a:p>
            <a:pPr eaLnBrk="1" hangingPunct="1">
              <a:lnSpc>
                <a:spcPct val="90000"/>
              </a:lnSpc>
            </a:pPr>
            <a:r>
              <a:rPr lang="en-CA" sz="2400" b="1" dirty="0">
                <a:solidFill>
                  <a:schemeClr val="bg1"/>
                </a:solidFill>
                <a:hlinkClick r:id="rId2">
                  <a:extLst>
                    <a:ext uri="{A12FA001-AC4F-418D-AE19-62706E023703}">
                      <ahyp:hlinkClr xmlns:ahyp="http://schemas.microsoft.com/office/drawing/2018/hyperlinkcolor" val="tx"/>
                    </a:ext>
                  </a:extLst>
                </a:hlinkClick>
              </a:rPr>
              <a:t>https://centralminorhockey.ca/</a:t>
            </a:r>
            <a:endParaRPr lang="en-CA" sz="2400" b="1" dirty="0">
              <a:solidFill>
                <a:schemeClr val="bg1"/>
              </a:solidFill>
            </a:endParaRPr>
          </a:p>
          <a:p>
            <a:pPr eaLnBrk="1" hangingPunct="1">
              <a:lnSpc>
                <a:spcPct val="90000"/>
              </a:lnSpc>
            </a:pPr>
            <a:r>
              <a:rPr lang="en-CA" sz="2400" b="1" dirty="0">
                <a:solidFill>
                  <a:schemeClr val="bg1"/>
                </a:solidFill>
                <a:hlinkClick r:id="rId3">
                  <a:extLst>
                    <a:ext uri="{A12FA001-AC4F-418D-AE19-62706E023703}">
                      <ahyp:hlinkClr xmlns:ahyp="http://schemas.microsoft.com/office/drawing/2018/hyperlinkcolor" val="tx"/>
                    </a:ext>
                  </a:extLst>
                </a:hlinkClick>
              </a:rPr>
              <a:t>https://metrominorhockey.ca/</a:t>
            </a:r>
            <a:endParaRPr lang="en-CA" sz="2400" b="1" dirty="0">
              <a:solidFill>
                <a:schemeClr val="bg1"/>
              </a:solidFill>
            </a:endParaRPr>
          </a:p>
          <a:p>
            <a:pPr eaLnBrk="1" hangingPunct="1">
              <a:lnSpc>
                <a:spcPct val="90000"/>
              </a:lnSpc>
            </a:pPr>
            <a:endParaRPr lang="en-US" dirty="0"/>
          </a:p>
        </p:txBody>
      </p:sp>
    </p:spTree>
    <p:extLst>
      <p:ext uri="{BB962C8B-B14F-4D97-AF65-F5344CB8AC3E}">
        <p14:creationId xmlns:p14="http://schemas.microsoft.com/office/powerpoint/2010/main" val="343635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050EC-60CF-8C4B-8ADF-373573145A4C}"/>
              </a:ext>
            </a:extLst>
          </p:cNvPr>
          <p:cNvSpPr>
            <a:spLocks noGrp="1"/>
          </p:cNvSpPr>
          <p:nvPr>
            <p:ph type="title"/>
          </p:nvPr>
        </p:nvSpPr>
        <p:spPr>
          <a:xfrm>
            <a:off x="-320071" y="2963225"/>
            <a:ext cx="5444521" cy="1434415"/>
          </a:xfrm>
        </p:spPr>
        <p:txBody>
          <a:bodyPr anchor="b">
            <a:noAutofit/>
          </a:bodyPr>
          <a:lstStyle/>
          <a:p>
            <a:pPr algn="ctr"/>
            <a:r>
              <a:rPr lang="en-US" b="1" dirty="0">
                <a:latin typeface="+mn-lt"/>
              </a:rPr>
              <a:t>Land </a:t>
            </a:r>
            <a:br>
              <a:rPr lang="en-US" b="1" dirty="0">
                <a:latin typeface="+mn-lt"/>
              </a:rPr>
            </a:br>
            <a:r>
              <a:rPr lang="en-US" b="1" dirty="0">
                <a:latin typeface="+mn-lt"/>
              </a:rPr>
              <a:t>Acknowledgement</a:t>
            </a:r>
          </a:p>
        </p:txBody>
      </p:sp>
      <p:sp>
        <p:nvSpPr>
          <p:cNvPr id="5" name="Content Placeholder 4">
            <a:extLst>
              <a:ext uri="{FF2B5EF4-FFF2-40B4-BE49-F238E27FC236}">
                <a16:creationId xmlns:a16="http://schemas.microsoft.com/office/drawing/2014/main" id="{0BD01E46-A1CB-2843-8BCD-CE918F2072C1}"/>
              </a:ext>
            </a:extLst>
          </p:cNvPr>
          <p:cNvSpPr>
            <a:spLocks noGrp="1"/>
          </p:cNvSpPr>
          <p:nvPr>
            <p:ph idx="1"/>
          </p:nvPr>
        </p:nvSpPr>
        <p:spPr>
          <a:xfrm>
            <a:off x="6205157" y="1094822"/>
            <a:ext cx="5145047" cy="2621334"/>
          </a:xfrm>
        </p:spPr>
        <p:txBody>
          <a:bodyPr anchor="t">
            <a:normAutofit/>
          </a:bodyPr>
          <a:lstStyle/>
          <a:p>
            <a:pPr marL="0" indent="0">
              <a:buNone/>
            </a:pPr>
            <a:r>
              <a:rPr lang="en-CA" sz="2200" dirty="0">
                <a:solidFill>
                  <a:schemeClr val="bg1">
                    <a:lumMod val="95000"/>
                  </a:schemeClr>
                </a:solidFill>
              </a:rPr>
              <a:t>I</a:t>
            </a:r>
            <a:r>
              <a:rPr lang="en-CA" sz="2200" i="1" dirty="0">
                <a:solidFill>
                  <a:schemeClr val="bg1">
                    <a:lumMod val="95000"/>
                  </a:schemeClr>
                </a:solidFill>
              </a:rPr>
              <a:t> </a:t>
            </a:r>
            <a:r>
              <a:rPr lang="en-CA" sz="2200" dirty="0">
                <a:solidFill>
                  <a:schemeClr val="bg1">
                    <a:lumMod val="95000"/>
                  </a:schemeClr>
                </a:solidFill>
              </a:rPr>
              <a:t>would like to begin by acknowledging that we are in </a:t>
            </a:r>
            <a:r>
              <a:rPr lang="en-CA" sz="2200" dirty="0" err="1">
                <a:solidFill>
                  <a:schemeClr val="bg1">
                    <a:lumMod val="95000"/>
                  </a:schemeClr>
                </a:solidFill>
              </a:rPr>
              <a:t>Mi’kma’ki</a:t>
            </a:r>
            <a:r>
              <a:rPr lang="en-CA" sz="2200" dirty="0">
                <a:solidFill>
                  <a:schemeClr val="bg1">
                    <a:lumMod val="95000"/>
                  </a:schemeClr>
                </a:solidFill>
              </a:rPr>
              <a:t>, the ancestral and </a:t>
            </a:r>
            <a:r>
              <a:rPr lang="en-CA" sz="2200" dirty="0">
                <a:solidFill>
                  <a:schemeClr val="bg1"/>
                </a:solidFill>
              </a:rPr>
              <a:t>unceded territory of the Mi’kmaq People </a:t>
            </a:r>
            <a:r>
              <a:rPr lang="en-US" sz="2200" i="0" dirty="0">
                <a:solidFill>
                  <a:schemeClr val="bg1"/>
                </a:solidFill>
                <a:effectLst/>
              </a:rPr>
              <a:t>and we acknowledge them as the past, present, and future caretakers of this land.</a:t>
            </a:r>
            <a:r>
              <a:rPr lang="en-CA" sz="2200" dirty="0">
                <a:solidFill>
                  <a:schemeClr val="bg1"/>
                </a:solidFill>
              </a:rPr>
              <a:t> HRM </a:t>
            </a:r>
            <a:r>
              <a:rPr lang="en-CA" sz="2200" dirty="0">
                <a:solidFill>
                  <a:schemeClr val="bg1">
                    <a:lumMod val="95000"/>
                  </a:schemeClr>
                </a:solidFill>
              </a:rPr>
              <a:t>4Pad sits in </a:t>
            </a:r>
            <a:r>
              <a:rPr lang="en-CA" sz="2200" dirty="0" err="1">
                <a:solidFill>
                  <a:schemeClr val="bg1">
                    <a:lumMod val="95000"/>
                  </a:schemeClr>
                </a:solidFill>
              </a:rPr>
              <a:t>Kjipuktuk</a:t>
            </a:r>
            <a:r>
              <a:rPr lang="en-CA" sz="2200" dirty="0">
                <a:solidFill>
                  <a:schemeClr val="bg1">
                    <a:lumMod val="95000"/>
                  </a:schemeClr>
                </a:solidFill>
              </a:rPr>
              <a:t> on the Traditional Territory of the Mi’kmaq. We are all Treaty people.</a:t>
            </a:r>
          </a:p>
          <a:p>
            <a:endParaRPr lang="en-US" sz="2200" dirty="0">
              <a:solidFill>
                <a:schemeClr val="bg1">
                  <a:lumMod val="95000"/>
                </a:schemeClr>
              </a:solidFill>
            </a:endParaRPr>
          </a:p>
        </p:txBody>
      </p:sp>
      <p:pic>
        <p:nvPicPr>
          <p:cNvPr id="1026" name="Picture 2" descr="Map of First Nations in Nova Scotia | Government of Nova Scotia">
            <a:extLst>
              <a:ext uri="{FF2B5EF4-FFF2-40B4-BE49-F238E27FC236}">
                <a16:creationId xmlns:a16="http://schemas.microsoft.com/office/drawing/2014/main" id="{98CB5CF4-82FE-FC41-A71B-3B4625F0E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09" r="6083"/>
          <a:stretch/>
        </p:blipFill>
        <p:spPr bwMode="auto">
          <a:xfrm>
            <a:off x="8945593" y="3464736"/>
            <a:ext cx="2648484" cy="275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032C17-6219-E4BE-242B-F8FF22AE5BD5}"/>
              </a:ext>
            </a:extLst>
          </p:cNvPr>
          <p:cNvSpPr txBox="1">
            <a:spLocks/>
          </p:cNvSpPr>
          <p:nvPr/>
        </p:nvSpPr>
        <p:spPr>
          <a:xfrm>
            <a:off x="6432550" y="2901251"/>
            <a:ext cx="4946650" cy="902399"/>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lumMod val="95000"/>
                  </a:schemeClr>
                </a:solidFill>
              </a:rPr>
              <a:t>Questions</a:t>
            </a:r>
          </a:p>
        </p:txBody>
      </p:sp>
      <p:pic>
        <p:nvPicPr>
          <p:cNvPr id="1028" name="Picture 4" descr="Best Question Mark Icon Stock Photos, Pictures &amp; Royalty-Free Images -  iStock | Question mark icon, Question mark, Interesting questions">
            <a:extLst>
              <a:ext uri="{FF2B5EF4-FFF2-40B4-BE49-F238E27FC236}">
                <a16:creationId xmlns:a16="http://schemas.microsoft.com/office/drawing/2014/main" id="{7641A942-CCC4-3DBB-A3DC-A4BEE2FB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94" y="2559050"/>
            <a:ext cx="2955131" cy="295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5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99CC13-9BBD-4E2D-2BA8-8638ADCFF1E3}"/>
              </a:ext>
            </a:extLst>
          </p:cNvPr>
          <p:cNvSpPr txBox="1"/>
          <p:nvPr/>
        </p:nvSpPr>
        <p:spPr>
          <a:xfrm>
            <a:off x="6385679" y="560892"/>
            <a:ext cx="5757862" cy="6297108"/>
          </a:xfrm>
          <a:prstGeom prst="rect">
            <a:avLst/>
          </a:prstGeom>
          <a:noFill/>
        </p:spPr>
        <p:txBody>
          <a:bodyPr wrap="square">
            <a:spAutoFit/>
          </a:bodyPr>
          <a:lstStyle/>
          <a:p>
            <a:pPr marL="285750" indent="-285750" eaLnBrk="1" hangingPunct="1">
              <a:lnSpc>
                <a:spcPct val="90000"/>
              </a:lnSpc>
              <a:buFont typeface="Arial" panose="020B0604020202020204" pitchFamily="34" charset="0"/>
              <a:buChar char="•"/>
            </a:pPr>
            <a:r>
              <a:rPr lang="en-US" sz="2800" dirty="0">
                <a:solidFill>
                  <a:schemeClr val="bg1"/>
                </a:solidFill>
              </a:rPr>
              <a:t>Key point of contact for the team </a:t>
            </a:r>
          </a:p>
          <a:p>
            <a:pPr marL="285750" indent="-285750" eaLnBrk="1" hangingPunct="1">
              <a:lnSpc>
                <a:spcPct val="90000"/>
              </a:lnSpc>
              <a:buFont typeface="Arial" panose="020B0604020202020204" pitchFamily="34" charset="0"/>
              <a:buChar char="•"/>
            </a:pPr>
            <a:r>
              <a:rPr lang="en-US" sz="2800" dirty="0">
                <a:solidFill>
                  <a:schemeClr val="bg1"/>
                </a:solidFill>
              </a:rPr>
              <a:t>Booking Tournaments</a:t>
            </a:r>
          </a:p>
          <a:p>
            <a:pPr marL="285750" indent="-285750" eaLnBrk="1" hangingPunct="1">
              <a:lnSpc>
                <a:spcPct val="90000"/>
              </a:lnSpc>
              <a:buFont typeface="Arial" panose="020B0604020202020204" pitchFamily="34" charset="0"/>
              <a:buChar char="•"/>
            </a:pPr>
            <a:r>
              <a:rPr lang="en-US" sz="2800" dirty="0">
                <a:solidFill>
                  <a:schemeClr val="bg1"/>
                </a:solidFill>
              </a:rPr>
              <a:t>Identify Team Leads</a:t>
            </a:r>
          </a:p>
          <a:p>
            <a:pPr marL="285750" indent="-285750" eaLnBrk="1" hangingPunct="1">
              <a:lnSpc>
                <a:spcPct val="90000"/>
              </a:lnSpc>
              <a:buFont typeface="Arial" panose="020B0604020202020204" pitchFamily="34" charset="0"/>
              <a:buChar char="•"/>
            </a:pPr>
            <a:r>
              <a:rPr lang="en-US" sz="2800" dirty="0">
                <a:solidFill>
                  <a:schemeClr val="bg1"/>
                </a:solidFill>
              </a:rPr>
              <a:t>Certifications </a:t>
            </a:r>
          </a:p>
          <a:p>
            <a:pPr marL="285750" indent="-285750" eaLnBrk="1" hangingPunct="1">
              <a:lnSpc>
                <a:spcPct val="90000"/>
              </a:lnSpc>
              <a:buFont typeface="Arial" panose="020B0604020202020204" pitchFamily="34" charset="0"/>
              <a:buChar char="•"/>
            </a:pPr>
            <a:r>
              <a:rPr lang="en-US" sz="2800" dirty="0">
                <a:solidFill>
                  <a:schemeClr val="bg1"/>
                </a:solidFill>
              </a:rPr>
              <a:t>Forms</a:t>
            </a:r>
          </a:p>
          <a:p>
            <a:pPr marL="285750" indent="-285750" eaLnBrk="1" hangingPunct="1">
              <a:lnSpc>
                <a:spcPct val="90000"/>
              </a:lnSpc>
              <a:buFont typeface="Arial" panose="020B0604020202020204" pitchFamily="34" charset="0"/>
              <a:buChar char="•"/>
            </a:pPr>
            <a:r>
              <a:rPr lang="en-US" sz="2800" dirty="0" err="1">
                <a:solidFill>
                  <a:schemeClr val="bg1"/>
                </a:solidFill>
              </a:rPr>
              <a:t>GrayJay</a:t>
            </a:r>
            <a:r>
              <a:rPr lang="en-US" sz="2800" dirty="0">
                <a:solidFill>
                  <a:schemeClr val="bg1"/>
                </a:solidFill>
              </a:rPr>
              <a:t>/</a:t>
            </a:r>
            <a:r>
              <a:rPr lang="en-US" sz="2800" dirty="0" err="1">
                <a:solidFill>
                  <a:schemeClr val="bg1"/>
                </a:solidFill>
              </a:rPr>
              <a:t>TeamLinkt</a:t>
            </a:r>
            <a:endParaRPr lang="en-US" sz="2800" dirty="0">
              <a:solidFill>
                <a:schemeClr val="bg1"/>
              </a:solidFill>
            </a:endParaRPr>
          </a:p>
          <a:p>
            <a:pPr marL="285750" indent="-285750" eaLnBrk="1" hangingPunct="1">
              <a:lnSpc>
                <a:spcPct val="90000"/>
              </a:lnSpc>
              <a:buFont typeface="Arial" panose="020B0604020202020204" pitchFamily="34" charset="0"/>
              <a:buChar char="•"/>
            </a:pPr>
            <a:r>
              <a:rPr lang="en-US" sz="2800" dirty="0">
                <a:solidFill>
                  <a:schemeClr val="bg1"/>
                </a:solidFill>
              </a:rPr>
              <a:t>Booking ice (AAA, AA, A and B only)</a:t>
            </a:r>
          </a:p>
          <a:p>
            <a:pPr marL="285750" indent="-285750" eaLnBrk="1" hangingPunct="1">
              <a:lnSpc>
                <a:spcPct val="90000"/>
              </a:lnSpc>
              <a:buFont typeface="Arial" panose="020B0604020202020204" pitchFamily="34" charset="0"/>
              <a:buChar char="•"/>
            </a:pPr>
            <a:r>
              <a:rPr lang="en-US" sz="2800" dirty="0">
                <a:solidFill>
                  <a:schemeClr val="bg1"/>
                </a:solidFill>
              </a:rPr>
              <a:t>Exhibition games</a:t>
            </a:r>
          </a:p>
          <a:p>
            <a:pPr marL="285750" indent="-285750" eaLnBrk="1" hangingPunct="1">
              <a:lnSpc>
                <a:spcPct val="90000"/>
              </a:lnSpc>
              <a:buFont typeface="Arial" panose="020B0604020202020204" pitchFamily="34" charset="0"/>
              <a:buChar char="•"/>
            </a:pPr>
            <a:r>
              <a:rPr lang="en-US" sz="2800" dirty="0">
                <a:solidFill>
                  <a:schemeClr val="bg1"/>
                </a:solidFill>
              </a:rPr>
              <a:t>Parent Meeting</a:t>
            </a:r>
          </a:p>
          <a:p>
            <a:pPr marL="285750" indent="-285750" eaLnBrk="1" hangingPunct="1">
              <a:lnSpc>
                <a:spcPct val="90000"/>
              </a:lnSpc>
              <a:buFont typeface="Arial" panose="020B0604020202020204" pitchFamily="34" charset="0"/>
              <a:buChar char="•"/>
            </a:pPr>
            <a:r>
              <a:rPr lang="en-US" sz="2800" dirty="0">
                <a:solidFill>
                  <a:schemeClr val="bg1"/>
                </a:solidFill>
              </a:rPr>
              <a:t>Team events</a:t>
            </a:r>
          </a:p>
          <a:p>
            <a:pPr marL="285750" indent="-285750" eaLnBrk="1" hangingPunct="1">
              <a:lnSpc>
                <a:spcPct val="90000"/>
              </a:lnSpc>
              <a:buFont typeface="Arial" panose="020B0604020202020204" pitchFamily="34" charset="0"/>
              <a:buChar char="•"/>
            </a:pPr>
            <a:r>
              <a:rPr lang="en-US" sz="2800" dirty="0">
                <a:solidFill>
                  <a:schemeClr val="bg1"/>
                </a:solidFill>
              </a:rPr>
              <a:t>Jersey Tracking</a:t>
            </a:r>
          </a:p>
          <a:p>
            <a:pPr marL="285750" indent="-285750" eaLnBrk="1" hangingPunct="1">
              <a:lnSpc>
                <a:spcPct val="90000"/>
              </a:lnSpc>
              <a:buFont typeface="Arial" panose="020B0604020202020204" pitchFamily="34" charset="0"/>
              <a:buChar char="•"/>
            </a:pPr>
            <a:r>
              <a:rPr lang="en-US" sz="2800" dirty="0">
                <a:solidFill>
                  <a:schemeClr val="bg1"/>
                </a:solidFill>
              </a:rPr>
              <a:t>Team merchandise – Nova Trophy</a:t>
            </a:r>
          </a:p>
          <a:p>
            <a:pPr marL="285750" indent="-285750" eaLnBrk="1" hangingPunct="1">
              <a:lnSpc>
                <a:spcPct val="90000"/>
              </a:lnSpc>
              <a:buFont typeface="Arial" panose="020B0604020202020204" pitchFamily="34" charset="0"/>
              <a:buChar char="•"/>
            </a:pPr>
            <a:r>
              <a:rPr lang="en-US" sz="2800" dirty="0">
                <a:solidFill>
                  <a:schemeClr val="bg1"/>
                </a:solidFill>
              </a:rPr>
              <a:t>Call Ups</a:t>
            </a:r>
          </a:p>
          <a:p>
            <a:pPr marL="285750" indent="-285750" eaLnBrk="1" hangingPunct="1">
              <a:lnSpc>
                <a:spcPct val="90000"/>
              </a:lnSpc>
              <a:buFont typeface="Arial" panose="020B0604020202020204" pitchFamily="34" charset="0"/>
              <a:buChar char="•"/>
            </a:pPr>
            <a:r>
              <a:rPr lang="en-US" sz="2800" dirty="0">
                <a:solidFill>
                  <a:schemeClr val="bg1"/>
                </a:solidFill>
              </a:rPr>
              <a:t>Injury reporting</a:t>
            </a:r>
          </a:p>
          <a:p>
            <a:pPr marL="285750" indent="-285750" eaLnBrk="1" hangingPunct="1">
              <a:lnSpc>
                <a:spcPct val="90000"/>
              </a:lnSpc>
              <a:buFont typeface="Arial" panose="020B0604020202020204" pitchFamily="34" charset="0"/>
              <a:buChar char="•"/>
            </a:pPr>
            <a:r>
              <a:rPr lang="en-US" sz="2800" dirty="0">
                <a:solidFill>
                  <a:schemeClr val="bg1"/>
                </a:solidFill>
              </a:rPr>
              <a:t>League Information</a:t>
            </a:r>
          </a:p>
          <a:p>
            <a:pPr marL="285750" indent="-285750" eaLnBrk="1" hangingPunct="1">
              <a:lnSpc>
                <a:spcPct val="90000"/>
              </a:lnSpc>
              <a:buFont typeface="Arial" panose="020B0604020202020204" pitchFamily="34" charset="0"/>
              <a:buChar char="•"/>
            </a:pPr>
            <a:endParaRPr lang="en-US" sz="2800" dirty="0">
              <a:solidFill>
                <a:schemeClr val="bg1"/>
              </a:solidFill>
            </a:endParaRPr>
          </a:p>
        </p:txBody>
      </p:sp>
      <p:sp>
        <p:nvSpPr>
          <p:cNvPr id="5" name="TextBox 4">
            <a:extLst>
              <a:ext uri="{FF2B5EF4-FFF2-40B4-BE49-F238E27FC236}">
                <a16:creationId xmlns:a16="http://schemas.microsoft.com/office/drawing/2014/main" id="{E2CB3601-49B1-7ABF-F9A9-5B3010226B5C}"/>
              </a:ext>
            </a:extLst>
          </p:cNvPr>
          <p:cNvSpPr txBox="1"/>
          <p:nvPr/>
        </p:nvSpPr>
        <p:spPr>
          <a:xfrm>
            <a:off x="876300" y="3164959"/>
            <a:ext cx="3663950" cy="1446550"/>
          </a:xfrm>
          <a:prstGeom prst="rect">
            <a:avLst/>
          </a:prstGeom>
          <a:noFill/>
        </p:spPr>
        <p:txBody>
          <a:bodyPr wrap="square">
            <a:spAutoFit/>
          </a:bodyPr>
          <a:lstStyle/>
          <a:p>
            <a:pPr algn="ctr"/>
            <a:r>
              <a:rPr lang="en-US" sz="4400" b="1" dirty="0"/>
              <a:t>Key Information</a:t>
            </a:r>
          </a:p>
        </p:txBody>
      </p:sp>
    </p:spTree>
    <p:extLst>
      <p:ext uri="{BB962C8B-B14F-4D97-AF65-F5344CB8AC3E}">
        <p14:creationId xmlns:p14="http://schemas.microsoft.com/office/powerpoint/2010/main" val="95830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50F3E3-211B-1F87-3DA8-AC9F8B126410}"/>
              </a:ext>
            </a:extLst>
          </p:cNvPr>
          <p:cNvSpPr txBox="1"/>
          <p:nvPr/>
        </p:nvSpPr>
        <p:spPr>
          <a:xfrm>
            <a:off x="6188375" y="1074408"/>
            <a:ext cx="5848350" cy="1421928"/>
          </a:xfrm>
          <a:prstGeom prst="rect">
            <a:avLst/>
          </a:prstGeom>
          <a:noFill/>
        </p:spPr>
        <p:txBody>
          <a:bodyPr wrap="square">
            <a:spAutoFit/>
          </a:bodyPr>
          <a:lstStyle/>
          <a:p>
            <a:pPr eaLnBrk="1" hangingPunct="1">
              <a:lnSpc>
                <a:spcPct val="90000"/>
              </a:lnSpc>
            </a:pPr>
            <a:r>
              <a:rPr lang="en-US" sz="2400" dirty="0">
                <a:solidFill>
                  <a:schemeClr val="bg1"/>
                </a:solidFill>
              </a:rPr>
              <a:t>Team Management Guide </a:t>
            </a:r>
          </a:p>
          <a:p>
            <a:pPr eaLnBrk="1" hangingPunct="1">
              <a:lnSpc>
                <a:spcPct val="90000"/>
              </a:lnSpc>
            </a:pPr>
            <a:endParaRPr lang="en-US" sz="2400" dirty="0">
              <a:solidFill>
                <a:schemeClr val="bg1"/>
              </a:solidFill>
            </a:endParaRPr>
          </a:p>
          <a:p>
            <a:pPr eaLnBrk="1" hangingPunct="1">
              <a:lnSpc>
                <a:spcPct val="90000"/>
              </a:lnSpc>
            </a:pPr>
            <a:r>
              <a:rPr lang="en-US" sz="2400" dirty="0">
                <a:solidFill>
                  <a:schemeClr val="bg1"/>
                </a:solidFill>
              </a:rPr>
              <a:t>https://bedfordblues.com/l/31/BDMHA/pages/3358/Team-Management/</a:t>
            </a:r>
          </a:p>
        </p:txBody>
      </p:sp>
      <p:sp>
        <p:nvSpPr>
          <p:cNvPr id="5" name="TextBox 4">
            <a:extLst>
              <a:ext uri="{FF2B5EF4-FFF2-40B4-BE49-F238E27FC236}">
                <a16:creationId xmlns:a16="http://schemas.microsoft.com/office/drawing/2014/main" id="{15F114D8-A4AF-AB01-2E0C-B3290B6411AE}"/>
              </a:ext>
            </a:extLst>
          </p:cNvPr>
          <p:cNvSpPr txBox="1"/>
          <p:nvPr/>
        </p:nvSpPr>
        <p:spPr>
          <a:xfrm>
            <a:off x="865188" y="2942193"/>
            <a:ext cx="3871912" cy="1446550"/>
          </a:xfrm>
          <a:prstGeom prst="rect">
            <a:avLst/>
          </a:prstGeom>
          <a:noFill/>
        </p:spPr>
        <p:txBody>
          <a:bodyPr wrap="square">
            <a:spAutoFit/>
          </a:bodyPr>
          <a:lstStyle/>
          <a:p>
            <a:pPr algn="ctr"/>
            <a:r>
              <a:rPr lang="en-US" sz="4400" b="1" dirty="0"/>
              <a:t>Team Management </a:t>
            </a:r>
          </a:p>
        </p:txBody>
      </p:sp>
      <p:pic>
        <p:nvPicPr>
          <p:cNvPr id="4" name="Picture 3">
            <a:extLst>
              <a:ext uri="{FF2B5EF4-FFF2-40B4-BE49-F238E27FC236}">
                <a16:creationId xmlns:a16="http://schemas.microsoft.com/office/drawing/2014/main" id="{3FCA6832-74C0-3BB4-B8B4-44E111811D68}"/>
              </a:ext>
            </a:extLst>
          </p:cNvPr>
          <p:cNvPicPr>
            <a:picLocks noChangeAspect="1"/>
          </p:cNvPicPr>
          <p:nvPr/>
        </p:nvPicPr>
        <p:blipFill>
          <a:blip r:embed="rId2"/>
          <a:stretch>
            <a:fillRect/>
          </a:stretch>
        </p:blipFill>
        <p:spPr>
          <a:xfrm>
            <a:off x="6288538" y="2596549"/>
            <a:ext cx="5624542" cy="3156937"/>
          </a:xfrm>
          <a:prstGeom prst="rect">
            <a:avLst/>
          </a:prstGeom>
        </p:spPr>
      </p:pic>
    </p:spTree>
    <p:extLst>
      <p:ext uri="{BB962C8B-B14F-4D97-AF65-F5344CB8AC3E}">
        <p14:creationId xmlns:p14="http://schemas.microsoft.com/office/powerpoint/2010/main" val="19417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ABDD1-8E8C-CBA2-D966-10620675FE12}"/>
              </a:ext>
            </a:extLst>
          </p:cNvPr>
          <p:cNvSpPr txBox="1"/>
          <p:nvPr/>
        </p:nvSpPr>
        <p:spPr>
          <a:xfrm>
            <a:off x="625642" y="3203575"/>
            <a:ext cx="3989220" cy="1446550"/>
          </a:xfrm>
          <a:prstGeom prst="rect">
            <a:avLst/>
          </a:prstGeom>
          <a:noFill/>
        </p:spPr>
        <p:txBody>
          <a:bodyPr wrap="square">
            <a:spAutoFit/>
          </a:bodyPr>
          <a:lstStyle/>
          <a:p>
            <a:pPr algn="ctr"/>
            <a:r>
              <a:rPr lang="en-US" sz="4400" b="1" dirty="0"/>
              <a:t>Contact and Communication</a:t>
            </a:r>
          </a:p>
        </p:txBody>
      </p:sp>
      <p:sp>
        <p:nvSpPr>
          <p:cNvPr id="4" name="TextBox 3">
            <a:extLst>
              <a:ext uri="{FF2B5EF4-FFF2-40B4-BE49-F238E27FC236}">
                <a16:creationId xmlns:a16="http://schemas.microsoft.com/office/drawing/2014/main" id="{B790592A-F075-3283-037D-B0E73BC75361}"/>
              </a:ext>
            </a:extLst>
          </p:cNvPr>
          <p:cNvSpPr txBox="1"/>
          <p:nvPr/>
        </p:nvSpPr>
        <p:spPr>
          <a:xfrm>
            <a:off x="6412831" y="1110836"/>
            <a:ext cx="5329989" cy="3637919"/>
          </a:xfrm>
          <a:prstGeom prst="rect">
            <a:avLst/>
          </a:prstGeom>
          <a:noFill/>
        </p:spPr>
        <p:txBody>
          <a:bodyPr wrap="square">
            <a:spAutoFit/>
          </a:bodyPr>
          <a:lstStyle/>
          <a:p>
            <a:pPr eaLnBrk="1" hangingPunct="1">
              <a:lnSpc>
                <a:spcPct val="90000"/>
              </a:lnSpc>
            </a:pPr>
            <a:r>
              <a:rPr lang="en-US" sz="2400" b="1" dirty="0">
                <a:solidFill>
                  <a:schemeClr val="bg1"/>
                </a:solidFill>
              </a:rPr>
              <a:t>As the primary point of contact for the team, the Manager will be the interface between the coaches and the parents/players.</a:t>
            </a:r>
          </a:p>
          <a:p>
            <a:pPr marL="285750" indent="-285750" eaLnBrk="1" hangingPunct="1">
              <a:lnSpc>
                <a:spcPct val="90000"/>
              </a:lnSpc>
              <a:buFont typeface="Arial" panose="020B0604020202020204" pitchFamily="34" charset="0"/>
              <a:buChar char="•"/>
            </a:pPr>
            <a:r>
              <a:rPr lang="en-US" sz="2000" dirty="0">
                <a:solidFill>
                  <a:schemeClr val="bg1"/>
                </a:solidFill>
              </a:rPr>
              <a:t>Key areas of communication for the Manager:</a:t>
            </a:r>
          </a:p>
          <a:p>
            <a:pPr marL="742950" lvl="1" indent="-285750">
              <a:lnSpc>
                <a:spcPct val="90000"/>
              </a:lnSpc>
              <a:buFont typeface="Arial" panose="020B0604020202020204" pitchFamily="34" charset="0"/>
              <a:buChar char="•"/>
            </a:pPr>
            <a:r>
              <a:rPr lang="en-US" sz="2000" dirty="0">
                <a:solidFill>
                  <a:schemeClr val="bg1"/>
                </a:solidFill>
              </a:rPr>
              <a:t>The Association will push communication to the Manager either directly or via the Divisional Coordinator</a:t>
            </a:r>
          </a:p>
          <a:p>
            <a:pPr marL="742950" lvl="1" indent="-285750">
              <a:lnSpc>
                <a:spcPct val="90000"/>
              </a:lnSpc>
              <a:buFont typeface="Arial" panose="020B0604020202020204" pitchFamily="34" charset="0"/>
              <a:buChar char="•"/>
            </a:pPr>
            <a:r>
              <a:rPr lang="en-US" sz="2000" dirty="0">
                <a:solidFill>
                  <a:schemeClr val="bg1"/>
                </a:solidFill>
              </a:rPr>
              <a:t>Contact info for all players can be sourced from Matt Oxford</a:t>
            </a:r>
          </a:p>
          <a:p>
            <a:pPr marL="742950" lvl="1" indent="-285750">
              <a:lnSpc>
                <a:spcPct val="90000"/>
              </a:lnSpc>
              <a:buFont typeface="Arial" panose="020B0604020202020204" pitchFamily="34" charset="0"/>
              <a:buChar char="•"/>
            </a:pPr>
            <a:r>
              <a:rPr lang="en-US" sz="2000" dirty="0">
                <a:solidFill>
                  <a:schemeClr val="bg1"/>
                </a:solidFill>
              </a:rPr>
              <a:t>Weekly parent updates</a:t>
            </a:r>
          </a:p>
          <a:p>
            <a:pPr marL="742950" lvl="1" indent="-285750">
              <a:lnSpc>
                <a:spcPct val="90000"/>
              </a:lnSpc>
              <a:buFont typeface="Arial" panose="020B0604020202020204" pitchFamily="34" charset="0"/>
              <a:buChar char="•"/>
            </a:pPr>
            <a:r>
              <a:rPr lang="en-US" sz="2000" dirty="0" err="1">
                <a:solidFill>
                  <a:schemeClr val="bg1"/>
                </a:solidFill>
              </a:rPr>
              <a:t>TeamLinkt</a:t>
            </a:r>
            <a:r>
              <a:rPr lang="en-US" sz="2000" dirty="0">
                <a:solidFill>
                  <a:schemeClr val="bg1"/>
                </a:solidFill>
              </a:rPr>
              <a:t> Lead</a:t>
            </a:r>
          </a:p>
        </p:txBody>
      </p:sp>
    </p:spTree>
    <p:extLst>
      <p:ext uri="{BB962C8B-B14F-4D97-AF65-F5344CB8AC3E}">
        <p14:creationId xmlns:p14="http://schemas.microsoft.com/office/powerpoint/2010/main" val="376433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Tournaments</a:t>
            </a:r>
          </a:p>
        </p:txBody>
      </p:sp>
      <p:sp>
        <p:nvSpPr>
          <p:cNvPr id="4" name="TextBox 3">
            <a:extLst>
              <a:ext uri="{FF2B5EF4-FFF2-40B4-BE49-F238E27FC236}">
                <a16:creationId xmlns:a16="http://schemas.microsoft.com/office/drawing/2014/main" id="{EB57B13D-A665-4C00-EB16-533FA2DDCD88}"/>
              </a:ext>
            </a:extLst>
          </p:cNvPr>
          <p:cNvSpPr txBox="1"/>
          <p:nvPr/>
        </p:nvSpPr>
        <p:spPr>
          <a:xfrm>
            <a:off x="6316579" y="265245"/>
            <a:ext cx="5654842" cy="6676700"/>
          </a:xfrm>
          <a:prstGeom prst="rect">
            <a:avLst/>
          </a:prstGeom>
          <a:noFill/>
        </p:spPr>
        <p:txBody>
          <a:bodyPr wrap="square">
            <a:spAutoFit/>
          </a:bodyPr>
          <a:lstStyle/>
          <a:p>
            <a:pPr eaLnBrk="1" hangingPunct="1">
              <a:lnSpc>
                <a:spcPct val="90000"/>
              </a:lnSpc>
            </a:pPr>
            <a:r>
              <a:rPr lang="en-US" sz="2400" b="1" dirty="0">
                <a:solidFill>
                  <a:schemeClr val="bg1"/>
                </a:solidFill>
              </a:rPr>
              <a:t>The Manager will want to book tournaments as early as possible.</a:t>
            </a:r>
          </a:p>
          <a:p>
            <a:pPr marL="285750" indent="-285750" eaLnBrk="1" hangingPunct="1">
              <a:lnSpc>
                <a:spcPct val="90000"/>
              </a:lnSpc>
              <a:buFont typeface="Arial" panose="020B0604020202020204" pitchFamily="34" charset="0"/>
              <a:buChar char="•"/>
            </a:pPr>
            <a:r>
              <a:rPr lang="en-US" sz="2000" dirty="0">
                <a:solidFill>
                  <a:schemeClr val="bg1"/>
                </a:solidFill>
              </a:rPr>
              <a:t>Many tournaments can be found on:</a:t>
            </a:r>
          </a:p>
          <a:p>
            <a:pPr lvl="1" fontAlgn="base">
              <a:buFont typeface="Arial" panose="020B0604020202020204" pitchFamily="34" charset="0"/>
              <a:buChar char="•"/>
            </a:pPr>
            <a:r>
              <a:rPr lang="en-CA" b="0" i="0" u="sng" strike="noStrike" dirty="0">
                <a:solidFill>
                  <a:schemeClr val="bg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www.bedfordblues.com </a:t>
            </a:r>
            <a:endParaRPr lang="en-CA" b="0" i="0" u="none" strike="noStrike" dirty="0">
              <a:solidFill>
                <a:schemeClr val="bg1"/>
              </a:solidFill>
              <a:effectLst/>
              <a:latin typeface="Arial" panose="020B0604020202020204" pitchFamily="34" charset="0"/>
            </a:endParaRPr>
          </a:p>
          <a:p>
            <a:pPr lvl="1" fontAlgn="base">
              <a:buFont typeface="Arial" panose="020B0604020202020204" pitchFamily="34" charset="0"/>
              <a:buChar char="•"/>
            </a:pPr>
            <a:r>
              <a:rPr lang="en-CA" b="0" i="0" u="sng" strike="noStrike" dirty="0">
                <a:solidFill>
                  <a:schemeClr val="bg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www.hockeynovascotia.ca </a:t>
            </a:r>
            <a:endParaRPr lang="en-CA" b="0" i="0" u="none" strike="noStrike" dirty="0">
              <a:solidFill>
                <a:schemeClr val="bg1"/>
              </a:solidFill>
              <a:effectLst/>
              <a:latin typeface="Arial" panose="020B0604020202020204" pitchFamily="34" charset="0"/>
            </a:endParaRPr>
          </a:p>
          <a:p>
            <a:pPr lvl="1" fontAlgn="base">
              <a:buFont typeface="Arial" panose="020B0604020202020204" pitchFamily="34" charset="0"/>
              <a:buChar char="•"/>
            </a:pPr>
            <a:r>
              <a:rPr lang="en-CA" b="0" i="0" u="sng" strike="noStrike" dirty="0">
                <a:solidFill>
                  <a:schemeClr val="bg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www.hnb.ca</a:t>
            </a:r>
            <a:r>
              <a:rPr lang="en-CA" b="0" i="0" u="none" strike="noStrike" dirty="0">
                <a:solidFill>
                  <a:schemeClr val="bg1"/>
                </a:solidFill>
                <a:effectLst/>
                <a:latin typeface="Calibri" panose="020F0502020204030204" pitchFamily="34" charset="0"/>
              </a:rPr>
              <a:t> </a:t>
            </a:r>
            <a:endParaRPr lang="en-CA" b="0" i="0" u="none" strike="noStrike" dirty="0">
              <a:solidFill>
                <a:schemeClr val="bg1"/>
              </a:solidFill>
              <a:effectLst/>
              <a:latin typeface="Arial" panose="020B0604020202020204" pitchFamily="34" charset="0"/>
            </a:endParaRPr>
          </a:p>
          <a:p>
            <a:pPr lvl="1" fontAlgn="base">
              <a:spcAft>
                <a:spcPts val="800"/>
              </a:spcAft>
              <a:buFont typeface="Arial" panose="020B0604020202020204" pitchFamily="34" charset="0"/>
              <a:buChar char="•"/>
            </a:pPr>
            <a:r>
              <a:rPr lang="en-CA" b="0" i="0" u="sng" strike="noStrike" dirty="0">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www.hockeypei.com </a:t>
            </a:r>
            <a:endParaRPr lang="en-CA" b="0" i="0" u="sng" strike="noStrike" dirty="0">
              <a:solidFill>
                <a:schemeClr val="bg1"/>
              </a:solidFill>
              <a:effectLst/>
              <a:latin typeface="Calibri" panose="020F0502020204030204" pitchFamily="34" charset="0"/>
            </a:endParaRPr>
          </a:p>
          <a:p>
            <a:pPr marL="285750" indent="-285750">
              <a:lnSpc>
                <a:spcPct val="90000"/>
              </a:lnSpc>
              <a:buFont typeface="Arial" panose="020B0604020202020204" pitchFamily="34" charset="0"/>
              <a:buChar char="•"/>
            </a:pPr>
            <a:r>
              <a:rPr lang="en-US" sz="2000" dirty="0">
                <a:solidFill>
                  <a:schemeClr val="bg1"/>
                </a:solidFill>
              </a:rPr>
              <a:t>Popular tournaments are :</a:t>
            </a:r>
          </a:p>
          <a:p>
            <a:pPr marL="742950" lvl="1" indent="-285750">
              <a:lnSpc>
                <a:spcPct val="90000"/>
              </a:lnSpc>
              <a:buFont typeface="Arial" panose="020B0604020202020204" pitchFamily="34" charset="0"/>
              <a:buChar char="•"/>
            </a:pPr>
            <a:r>
              <a:rPr lang="en-US" sz="2000" dirty="0">
                <a:solidFill>
                  <a:schemeClr val="bg1"/>
                </a:solidFill>
              </a:rPr>
              <a:t>TASA Fall Classic (AA, A, B)</a:t>
            </a:r>
          </a:p>
          <a:p>
            <a:pPr marL="742950" lvl="1" indent="-285750">
              <a:lnSpc>
                <a:spcPct val="90000"/>
              </a:lnSpc>
              <a:buFont typeface="Arial" panose="020B0604020202020204" pitchFamily="34" charset="0"/>
              <a:buChar char="•"/>
            </a:pPr>
            <a:r>
              <a:rPr lang="en-US" sz="2000" dirty="0">
                <a:solidFill>
                  <a:schemeClr val="bg1"/>
                </a:solidFill>
              </a:rPr>
              <a:t>Ossie Fraser (AA)</a:t>
            </a:r>
          </a:p>
          <a:p>
            <a:pPr marL="742950" lvl="1" indent="-285750">
              <a:lnSpc>
                <a:spcPct val="90000"/>
              </a:lnSpc>
              <a:buFont typeface="Arial" panose="020B0604020202020204" pitchFamily="34" charset="0"/>
              <a:buChar char="•"/>
            </a:pPr>
            <a:r>
              <a:rPr lang="en-US" sz="2000" dirty="0">
                <a:solidFill>
                  <a:schemeClr val="bg1"/>
                </a:solidFill>
              </a:rPr>
              <a:t>Early Bird (Sherwood, PEI)</a:t>
            </a:r>
          </a:p>
          <a:p>
            <a:pPr marL="742950" lvl="1" indent="-285750">
              <a:lnSpc>
                <a:spcPct val="90000"/>
              </a:lnSpc>
              <a:buFont typeface="Arial" panose="020B0604020202020204" pitchFamily="34" charset="0"/>
              <a:buChar char="•"/>
            </a:pPr>
            <a:r>
              <a:rPr lang="en-US" sz="2000" dirty="0">
                <a:solidFill>
                  <a:schemeClr val="bg1"/>
                </a:solidFill>
              </a:rPr>
              <a:t>Moncton Challenge Cup (AA, A, B)</a:t>
            </a:r>
          </a:p>
          <a:p>
            <a:pPr marL="742950" lvl="1" indent="-285750">
              <a:lnSpc>
                <a:spcPct val="90000"/>
              </a:lnSpc>
              <a:buFont typeface="Arial" panose="020B0604020202020204" pitchFamily="34" charset="0"/>
              <a:buChar char="•"/>
            </a:pPr>
            <a:r>
              <a:rPr lang="en-US" sz="2000" dirty="0">
                <a:solidFill>
                  <a:schemeClr val="bg1"/>
                </a:solidFill>
              </a:rPr>
              <a:t>Kyle </a:t>
            </a:r>
            <a:r>
              <a:rPr lang="en-US" sz="2000" dirty="0" err="1">
                <a:solidFill>
                  <a:schemeClr val="bg1"/>
                </a:solidFill>
              </a:rPr>
              <a:t>Henneberry</a:t>
            </a:r>
            <a:r>
              <a:rPr lang="en-US" sz="2000" dirty="0">
                <a:solidFill>
                  <a:schemeClr val="bg1"/>
                </a:solidFill>
              </a:rPr>
              <a:t> (B, C)</a:t>
            </a:r>
          </a:p>
          <a:p>
            <a:pPr marL="742950" lvl="1" indent="-285750">
              <a:lnSpc>
                <a:spcPct val="90000"/>
              </a:lnSpc>
              <a:buFont typeface="Arial" panose="020B0604020202020204" pitchFamily="34" charset="0"/>
              <a:buChar char="•"/>
            </a:pPr>
            <a:r>
              <a:rPr lang="en-US" sz="2000" dirty="0">
                <a:solidFill>
                  <a:schemeClr val="bg1"/>
                </a:solidFill>
              </a:rPr>
              <a:t>Jack Frost</a:t>
            </a:r>
          </a:p>
          <a:p>
            <a:pPr marL="742950" lvl="1" indent="-285750">
              <a:lnSpc>
                <a:spcPct val="90000"/>
              </a:lnSpc>
              <a:buFont typeface="Arial" panose="020B0604020202020204" pitchFamily="34" charset="0"/>
              <a:buChar char="•"/>
            </a:pPr>
            <a:r>
              <a:rPr lang="en-US" sz="2000">
                <a:solidFill>
                  <a:schemeClr val="bg1"/>
                </a:solidFill>
              </a:rPr>
              <a:t>Noah Llewellyn</a:t>
            </a:r>
            <a:endParaRPr lang="en-US" sz="2000" dirty="0">
              <a:solidFill>
                <a:schemeClr val="bg1"/>
              </a:solidFill>
            </a:endParaRPr>
          </a:p>
          <a:p>
            <a:pPr marL="742950" lvl="1" indent="-285750">
              <a:lnSpc>
                <a:spcPct val="90000"/>
              </a:lnSpc>
              <a:buFont typeface="Arial" panose="020B0604020202020204" pitchFamily="34" charset="0"/>
              <a:buChar char="•"/>
            </a:pPr>
            <a:r>
              <a:rPr lang="en-US" sz="2000" dirty="0">
                <a:solidFill>
                  <a:schemeClr val="bg1"/>
                </a:solidFill>
              </a:rPr>
              <a:t>Moncton Lounsbury (C)</a:t>
            </a:r>
          </a:p>
          <a:p>
            <a:pPr marL="742950" lvl="1" indent="-285750">
              <a:lnSpc>
                <a:spcPct val="90000"/>
              </a:lnSpc>
              <a:buFont typeface="Arial" panose="020B0604020202020204" pitchFamily="34" charset="0"/>
              <a:buChar char="•"/>
            </a:pPr>
            <a:r>
              <a:rPr lang="en-US" sz="2000" dirty="0">
                <a:solidFill>
                  <a:schemeClr val="bg1"/>
                </a:solidFill>
              </a:rPr>
              <a:t>Summerside</a:t>
            </a:r>
          </a:p>
          <a:p>
            <a:pPr marL="742950" lvl="1" indent="-285750">
              <a:lnSpc>
                <a:spcPct val="90000"/>
              </a:lnSpc>
              <a:buFont typeface="Arial" panose="020B0604020202020204" pitchFamily="34" charset="0"/>
              <a:buChar char="•"/>
            </a:pPr>
            <a:r>
              <a:rPr lang="en-US" sz="2000" dirty="0">
                <a:solidFill>
                  <a:schemeClr val="bg1"/>
                </a:solidFill>
              </a:rPr>
              <a:t>Spud (Charlottetown)</a:t>
            </a:r>
          </a:p>
          <a:p>
            <a:pPr marL="742950" lvl="1" indent="-285750">
              <a:lnSpc>
                <a:spcPct val="90000"/>
              </a:lnSpc>
              <a:buFont typeface="Arial" panose="020B0604020202020204" pitchFamily="34" charset="0"/>
              <a:buChar char="•"/>
            </a:pPr>
            <a:r>
              <a:rPr lang="en-US" sz="2000" dirty="0" err="1">
                <a:solidFill>
                  <a:schemeClr val="bg1"/>
                </a:solidFill>
              </a:rPr>
              <a:t>Pownal</a:t>
            </a:r>
            <a:r>
              <a:rPr lang="en-US" sz="2000" dirty="0">
                <a:solidFill>
                  <a:schemeClr val="bg1"/>
                </a:solidFill>
              </a:rPr>
              <a:t> (PEI)</a:t>
            </a:r>
          </a:p>
          <a:p>
            <a:pPr marL="742950" lvl="1" indent="-285750">
              <a:lnSpc>
                <a:spcPct val="90000"/>
              </a:lnSpc>
              <a:buFont typeface="Arial" panose="020B0604020202020204" pitchFamily="34" charset="0"/>
              <a:buChar char="•"/>
            </a:pPr>
            <a:r>
              <a:rPr lang="en-US" sz="2000" dirty="0">
                <a:solidFill>
                  <a:schemeClr val="bg1"/>
                </a:solidFill>
              </a:rPr>
              <a:t>Joe </a:t>
            </a:r>
            <a:r>
              <a:rPr lang="en-US" sz="2000" dirty="0" err="1">
                <a:solidFill>
                  <a:schemeClr val="bg1"/>
                </a:solidFill>
              </a:rPr>
              <a:t>Lamontaigne</a:t>
            </a:r>
            <a:r>
              <a:rPr lang="en-US" sz="2000" dirty="0">
                <a:solidFill>
                  <a:schemeClr val="bg1"/>
                </a:solidFill>
              </a:rPr>
              <a:t> (AAA, AA, A, B)</a:t>
            </a:r>
          </a:p>
          <a:p>
            <a:pPr marL="285750" indent="-285750">
              <a:lnSpc>
                <a:spcPct val="90000"/>
              </a:lnSpc>
              <a:buFont typeface="Arial" panose="020B0604020202020204" pitchFamily="34" charset="0"/>
              <a:buChar char="•"/>
            </a:pPr>
            <a:r>
              <a:rPr lang="en-US" sz="2000" dirty="0">
                <a:solidFill>
                  <a:schemeClr val="bg1"/>
                </a:solidFill>
              </a:rPr>
              <a:t>Travel permits (U11 limited to 2 out of province)</a:t>
            </a:r>
          </a:p>
          <a:p>
            <a:pPr marL="285750" indent="-285750">
              <a:lnSpc>
                <a:spcPct val="90000"/>
              </a:lnSpc>
              <a:buFont typeface="Arial" panose="020B0604020202020204" pitchFamily="34" charset="0"/>
              <a:buChar char="•"/>
            </a:pPr>
            <a:r>
              <a:rPr lang="en-US" sz="2000" dirty="0">
                <a:solidFill>
                  <a:schemeClr val="bg1"/>
                </a:solidFill>
              </a:rPr>
              <a:t>Hotel room blocks (book a parent room)</a:t>
            </a:r>
          </a:p>
          <a:p>
            <a:pPr marL="285750" indent="-285750">
              <a:lnSpc>
                <a:spcPct val="90000"/>
              </a:lnSpc>
              <a:buFont typeface="Arial" panose="020B0604020202020204" pitchFamily="34" charset="0"/>
              <a:buChar char="•"/>
            </a:pPr>
            <a:r>
              <a:rPr lang="en-US" sz="2000" dirty="0">
                <a:solidFill>
                  <a:schemeClr val="bg1"/>
                </a:solidFill>
              </a:rPr>
              <a:t>Team meals</a:t>
            </a:r>
          </a:p>
        </p:txBody>
      </p:sp>
    </p:spTree>
    <p:extLst>
      <p:ext uri="{BB962C8B-B14F-4D97-AF65-F5344CB8AC3E}">
        <p14:creationId xmlns:p14="http://schemas.microsoft.com/office/powerpoint/2010/main" val="82166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Team Leads</a:t>
            </a:r>
          </a:p>
        </p:txBody>
      </p:sp>
      <p:sp>
        <p:nvSpPr>
          <p:cNvPr id="4" name="TextBox 3">
            <a:extLst>
              <a:ext uri="{FF2B5EF4-FFF2-40B4-BE49-F238E27FC236}">
                <a16:creationId xmlns:a16="http://schemas.microsoft.com/office/drawing/2014/main" id="{EB57B13D-A665-4C00-EB16-533FA2DDCD88}"/>
              </a:ext>
            </a:extLst>
          </p:cNvPr>
          <p:cNvSpPr txBox="1"/>
          <p:nvPr/>
        </p:nvSpPr>
        <p:spPr>
          <a:xfrm>
            <a:off x="6629399" y="1528559"/>
            <a:ext cx="5057274" cy="4912114"/>
          </a:xfrm>
          <a:prstGeom prst="rect">
            <a:avLst/>
          </a:prstGeom>
          <a:noFill/>
        </p:spPr>
        <p:txBody>
          <a:bodyPr wrap="square">
            <a:spAutoFit/>
          </a:bodyPr>
          <a:lstStyle/>
          <a:p>
            <a:pPr eaLnBrk="1" hangingPunct="1">
              <a:lnSpc>
                <a:spcPct val="90000"/>
              </a:lnSpc>
            </a:pPr>
            <a:r>
              <a:rPr lang="en-US" sz="2800" b="1" dirty="0">
                <a:solidFill>
                  <a:schemeClr val="bg1"/>
                </a:solidFill>
              </a:rPr>
              <a:t>The Manager will need a support team of other parent volunteers to assist with the smooth running of the team.</a:t>
            </a:r>
          </a:p>
          <a:p>
            <a:pPr marL="800100" lvl="1" indent="-342900">
              <a:lnSpc>
                <a:spcPct val="90000"/>
              </a:lnSpc>
              <a:buFont typeface="Arial" panose="020B0604020202020204" pitchFamily="34" charset="0"/>
              <a:buChar char="•"/>
            </a:pPr>
            <a:r>
              <a:rPr lang="en-US" sz="2400" b="1" dirty="0">
                <a:solidFill>
                  <a:schemeClr val="bg1"/>
                </a:solidFill>
              </a:rPr>
              <a:t>Safety (Two-deep rule/Covid)</a:t>
            </a:r>
          </a:p>
          <a:p>
            <a:pPr marL="800100" lvl="1" indent="-342900">
              <a:lnSpc>
                <a:spcPct val="90000"/>
              </a:lnSpc>
              <a:buFont typeface="Arial" panose="020B0604020202020204" pitchFamily="34" charset="0"/>
              <a:buChar char="•"/>
            </a:pPr>
            <a:r>
              <a:rPr lang="en-US" sz="2400" b="1" dirty="0">
                <a:solidFill>
                  <a:schemeClr val="bg1"/>
                </a:solidFill>
              </a:rPr>
              <a:t>Time-Keeper/Score Keeper</a:t>
            </a:r>
          </a:p>
          <a:p>
            <a:pPr marL="1257300" lvl="2" indent="-342900">
              <a:lnSpc>
                <a:spcPct val="90000"/>
              </a:lnSpc>
              <a:buFont typeface="Arial" panose="020B0604020202020204" pitchFamily="34" charset="0"/>
              <a:buChar char="•"/>
            </a:pPr>
            <a:r>
              <a:rPr lang="en-US" sz="2400" b="1" dirty="0">
                <a:solidFill>
                  <a:schemeClr val="bg1"/>
                </a:solidFill>
              </a:rPr>
              <a:t>Some associations provide these services, but Bedford managers are required to source them for home games</a:t>
            </a:r>
          </a:p>
          <a:p>
            <a:pPr marL="800100" lvl="1" indent="-342900">
              <a:lnSpc>
                <a:spcPct val="90000"/>
              </a:lnSpc>
              <a:buFont typeface="Arial" panose="020B0604020202020204" pitchFamily="34" charset="0"/>
              <a:buChar char="•"/>
            </a:pPr>
            <a:r>
              <a:rPr lang="en-US" sz="2400" b="1" dirty="0">
                <a:solidFill>
                  <a:schemeClr val="bg1"/>
                </a:solidFill>
              </a:rPr>
              <a:t>Treasurer (AAA, AA, A and B)</a:t>
            </a:r>
          </a:p>
          <a:p>
            <a:pPr marL="800100" lvl="1" indent="-342900">
              <a:lnSpc>
                <a:spcPct val="90000"/>
              </a:lnSpc>
              <a:buFont typeface="Arial" panose="020B0604020202020204" pitchFamily="34" charset="0"/>
              <a:buChar char="•"/>
            </a:pPr>
            <a:r>
              <a:rPr lang="en-US" sz="2400" b="1" dirty="0">
                <a:solidFill>
                  <a:schemeClr val="bg1"/>
                </a:solidFill>
              </a:rPr>
              <a:t>Fundraising (AAA, AA, A and B)</a:t>
            </a:r>
          </a:p>
          <a:p>
            <a:pPr marL="342900" indent="-342900" eaLnBrk="1" hangingPunct="1">
              <a:lnSpc>
                <a:spcPct val="90000"/>
              </a:lnSpc>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32342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Certifications</a:t>
            </a:r>
          </a:p>
        </p:txBody>
      </p:sp>
      <p:sp>
        <p:nvSpPr>
          <p:cNvPr id="4" name="TextBox 3">
            <a:extLst>
              <a:ext uri="{FF2B5EF4-FFF2-40B4-BE49-F238E27FC236}">
                <a16:creationId xmlns:a16="http://schemas.microsoft.com/office/drawing/2014/main" id="{EB57B13D-A665-4C00-EB16-533FA2DDCD88}"/>
              </a:ext>
            </a:extLst>
          </p:cNvPr>
          <p:cNvSpPr txBox="1"/>
          <p:nvPr/>
        </p:nvSpPr>
        <p:spPr>
          <a:xfrm>
            <a:off x="6605336" y="493848"/>
            <a:ext cx="5057274" cy="5964710"/>
          </a:xfrm>
          <a:prstGeom prst="rect">
            <a:avLst/>
          </a:prstGeom>
          <a:noFill/>
        </p:spPr>
        <p:txBody>
          <a:bodyPr wrap="square">
            <a:spAutoFit/>
          </a:bodyPr>
          <a:lstStyle/>
          <a:p>
            <a:pPr eaLnBrk="1" hangingPunct="1">
              <a:lnSpc>
                <a:spcPct val="90000"/>
              </a:lnSpc>
            </a:pPr>
            <a:r>
              <a:rPr lang="en-US" sz="2400" b="1" dirty="0">
                <a:solidFill>
                  <a:schemeClr val="bg1"/>
                </a:solidFill>
              </a:rPr>
              <a:t>The Manager will work with the coaching staff and safety to ensure that appropriate certifications are in place.</a:t>
            </a:r>
          </a:p>
          <a:p>
            <a:pPr eaLnBrk="1" hangingPunct="1">
              <a:lnSpc>
                <a:spcPct val="90000"/>
              </a:lnSpc>
            </a:pPr>
            <a:endParaRPr lang="en-US" sz="2400" b="1" dirty="0">
              <a:solidFill>
                <a:schemeClr val="bg1"/>
              </a:solidFill>
            </a:endParaRPr>
          </a:p>
          <a:p>
            <a:pPr eaLnBrk="1" hangingPunct="1">
              <a:lnSpc>
                <a:spcPct val="90000"/>
              </a:lnSpc>
            </a:pPr>
            <a:r>
              <a:rPr lang="en-US" sz="2000" dirty="0">
                <a:solidFill>
                  <a:schemeClr val="bg1"/>
                </a:solidFill>
                <a:hlinkClick r:id="rId2">
                  <a:extLst>
                    <a:ext uri="{A12FA001-AC4F-418D-AE19-62706E023703}">
                      <ahyp:hlinkClr xmlns:ahyp="http://schemas.microsoft.com/office/drawing/2018/hyperlinkcolor" val="tx"/>
                    </a:ext>
                  </a:extLst>
                </a:hlinkClick>
              </a:rPr>
              <a:t>https://bedfordblues.com/l/31/BDMHA/pages/1680/Volunteer-Certifications/</a:t>
            </a:r>
            <a:endParaRPr lang="en-US" sz="2400" b="1" dirty="0">
              <a:solidFill>
                <a:schemeClr val="bg1"/>
              </a:solidFill>
            </a:endParaRPr>
          </a:p>
          <a:p>
            <a:pPr eaLnBrk="1" hangingPunct="1">
              <a:lnSpc>
                <a:spcPct val="90000"/>
              </a:lnSpc>
            </a:pPr>
            <a:endParaRPr lang="en-US" sz="2400" b="1" dirty="0">
              <a:solidFill>
                <a:schemeClr val="bg1"/>
              </a:solidFill>
            </a:endParaRPr>
          </a:p>
          <a:p>
            <a:pPr eaLnBrk="1" hangingPunct="1">
              <a:lnSpc>
                <a:spcPct val="90000"/>
              </a:lnSpc>
            </a:pPr>
            <a:r>
              <a:rPr lang="en-US" sz="2000" dirty="0">
                <a:solidFill>
                  <a:schemeClr val="bg1"/>
                </a:solidFill>
              </a:rPr>
              <a:t>Ensure your HCR 3.0 (</a:t>
            </a:r>
            <a:r>
              <a:rPr lang="en-US" sz="2000" dirty="0" err="1">
                <a:solidFill>
                  <a:schemeClr val="bg1"/>
                </a:solidFill>
              </a:rPr>
              <a:t>Spordle</a:t>
            </a:r>
            <a:r>
              <a:rPr lang="en-US" sz="2000" dirty="0">
                <a:solidFill>
                  <a:schemeClr val="bg1"/>
                </a:solidFill>
              </a:rPr>
              <a:t>) account is setup so that certifications can be tracked.  The manager works with the BDMHA Certifications Coordinator to ensure we are compliant with Hockey Nova Scotia coach and Volunteer Requirements.</a:t>
            </a:r>
          </a:p>
          <a:p>
            <a:pPr eaLnBrk="1" hangingPunct="1">
              <a:lnSpc>
                <a:spcPct val="90000"/>
              </a:lnSpc>
            </a:pPr>
            <a:endParaRPr lang="en-US" sz="2000" dirty="0">
              <a:solidFill>
                <a:schemeClr val="bg1"/>
              </a:solidFill>
            </a:endParaRPr>
          </a:p>
          <a:p>
            <a:pPr eaLnBrk="1" hangingPunct="1">
              <a:lnSpc>
                <a:spcPct val="90000"/>
              </a:lnSpc>
            </a:pPr>
            <a:r>
              <a:rPr lang="en-US" sz="2000" dirty="0">
                <a:solidFill>
                  <a:schemeClr val="bg1"/>
                </a:solidFill>
                <a:hlinkClick r:id="rId3">
                  <a:extLst>
                    <a:ext uri="{A12FA001-AC4F-418D-AE19-62706E023703}">
                      <ahyp:hlinkClr xmlns:ahyp="http://schemas.microsoft.com/office/drawing/2018/hyperlinkcolor" val="tx"/>
                    </a:ext>
                  </a:extLst>
                </a:hlinkClick>
              </a:rPr>
              <a:t>https://5647e90c-cdn.agilitycms.cloud/Volunteer_Requirements-2022.pdf</a:t>
            </a:r>
            <a:endParaRPr lang="en-US" sz="2000" dirty="0">
              <a:solidFill>
                <a:schemeClr val="bg1"/>
              </a:solidFill>
            </a:endParaRPr>
          </a:p>
          <a:p>
            <a:pPr eaLnBrk="1" hangingPunct="1">
              <a:lnSpc>
                <a:spcPct val="90000"/>
              </a:lnSpc>
            </a:pPr>
            <a:endParaRPr lang="en-US" sz="2000" dirty="0">
              <a:solidFill>
                <a:schemeClr val="bg1"/>
              </a:solidFill>
            </a:endParaRPr>
          </a:p>
          <a:p>
            <a:pPr eaLnBrk="1" hangingPunct="1">
              <a:lnSpc>
                <a:spcPct val="90000"/>
              </a:lnSpc>
            </a:pPr>
            <a:endParaRPr lang="en-US" sz="2000" dirty="0">
              <a:solidFill>
                <a:schemeClr val="bg1"/>
              </a:solidFill>
            </a:endParaRPr>
          </a:p>
        </p:txBody>
      </p:sp>
    </p:spTree>
    <p:extLst>
      <p:ext uri="{BB962C8B-B14F-4D97-AF65-F5344CB8AC3E}">
        <p14:creationId xmlns:p14="http://schemas.microsoft.com/office/powerpoint/2010/main" val="279315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88D699-A650-8665-754C-206923680087}"/>
              </a:ext>
            </a:extLst>
          </p:cNvPr>
          <p:cNvSpPr txBox="1"/>
          <p:nvPr/>
        </p:nvSpPr>
        <p:spPr>
          <a:xfrm>
            <a:off x="800100" y="3203575"/>
            <a:ext cx="3814762" cy="769441"/>
          </a:xfrm>
          <a:prstGeom prst="rect">
            <a:avLst/>
          </a:prstGeom>
          <a:noFill/>
        </p:spPr>
        <p:txBody>
          <a:bodyPr wrap="square">
            <a:spAutoFit/>
          </a:bodyPr>
          <a:lstStyle/>
          <a:p>
            <a:pPr algn="ctr"/>
            <a:r>
              <a:rPr lang="en-US" sz="4400" b="1" dirty="0"/>
              <a:t>Forms</a:t>
            </a:r>
          </a:p>
        </p:txBody>
      </p:sp>
      <p:sp>
        <p:nvSpPr>
          <p:cNvPr id="4" name="TextBox 3">
            <a:extLst>
              <a:ext uri="{FF2B5EF4-FFF2-40B4-BE49-F238E27FC236}">
                <a16:creationId xmlns:a16="http://schemas.microsoft.com/office/drawing/2014/main" id="{EB57B13D-A665-4C00-EB16-533FA2DDCD88}"/>
              </a:ext>
            </a:extLst>
          </p:cNvPr>
          <p:cNvSpPr txBox="1"/>
          <p:nvPr/>
        </p:nvSpPr>
        <p:spPr>
          <a:xfrm>
            <a:off x="6737684" y="1564655"/>
            <a:ext cx="5057274" cy="2751522"/>
          </a:xfrm>
          <a:prstGeom prst="rect">
            <a:avLst/>
          </a:prstGeom>
          <a:noFill/>
        </p:spPr>
        <p:txBody>
          <a:bodyPr wrap="square">
            <a:spAutoFit/>
          </a:bodyPr>
          <a:lstStyle/>
          <a:p>
            <a:pPr eaLnBrk="1" hangingPunct="1">
              <a:lnSpc>
                <a:spcPct val="90000"/>
              </a:lnSpc>
            </a:pPr>
            <a:r>
              <a:rPr lang="en-US" sz="2400" b="1" dirty="0">
                <a:solidFill>
                  <a:schemeClr val="bg1"/>
                </a:solidFill>
              </a:rPr>
              <a:t>The Manager will send out forms to be completed and will gather and hold on to the forms for the season.</a:t>
            </a:r>
          </a:p>
          <a:p>
            <a:pPr eaLnBrk="1" hangingPunct="1">
              <a:lnSpc>
                <a:spcPct val="90000"/>
              </a:lnSpc>
            </a:pPr>
            <a:endParaRPr lang="en-US" sz="2400" b="1" dirty="0">
              <a:solidFill>
                <a:srgbClr val="0563C1"/>
              </a:solidFill>
              <a:hlinkClick r:id="rId2">
                <a:extLst>
                  <a:ext uri="{A12FA001-AC4F-418D-AE19-62706E023703}">
                    <ahyp:hlinkClr xmlns:ahyp="http://schemas.microsoft.com/office/drawing/2018/hyperlinkcolor" val="tx"/>
                  </a:ext>
                </a:extLst>
              </a:hlinkClick>
            </a:endParaRPr>
          </a:p>
          <a:p>
            <a:pPr marL="742950" lvl="1" indent="-285750">
              <a:lnSpc>
                <a:spcPct val="90000"/>
              </a:lnSpc>
              <a:buFont typeface="Arial" panose="020B0604020202020204" pitchFamily="34" charset="0"/>
              <a:buChar char="•"/>
            </a:pPr>
            <a:r>
              <a:rPr lang="en-US" sz="2400" dirty="0">
                <a:solidFill>
                  <a:schemeClr val="bg1"/>
                </a:solidFill>
                <a:hlinkClick r:id="rId2">
                  <a:extLst>
                    <a:ext uri="{A12FA001-AC4F-418D-AE19-62706E023703}">
                      <ahyp:hlinkClr xmlns:ahyp="http://schemas.microsoft.com/office/drawing/2018/hyperlinkcolor" val="tx"/>
                    </a:ext>
                  </a:extLst>
                </a:hlinkClick>
              </a:rPr>
              <a:t>Code of Conduct </a:t>
            </a:r>
            <a:r>
              <a:rPr lang="en-US" sz="2400" dirty="0">
                <a:solidFill>
                  <a:schemeClr val="bg1"/>
                </a:solidFill>
              </a:rPr>
              <a:t>(Parents/Players; Coaches)</a:t>
            </a:r>
          </a:p>
          <a:p>
            <a:pPr marL="742950" lvl="1" indent="-285750">
              <a:lnSpc>
                <a:spcPct val="90000"/>
              </a:lnSpc>
              <a:buFont typeface="Arial" panose="020B0604020202020204" pitchFamily="34" charset="0"/>
              <a:buChar char="•"/>
            </a:pPr>
            <a:r>
              <a:rPr lang="en-US" sz="2400" dirty="0">
                <a:solidFill>
                  <a:schemeClr val="bg1"/>
                </a:solidFill>
                <a:hlinkClick r:id="rId3">
                  <a:extLst>
                    <a:ext uri="{A12FA001-AC4F-418D-AE19-62706E023703}">
                      <ahyp:hlinkClr xmlns:ahyp="http://schemas.microsoft.com/office/drawing/2018/hyperlinkcolor" val="tx"/>
                    </a:ext>
                  </a:extLst>
                </a:hlinkClick>
              </a:rPr>
              <a:t>Medical Forms</a:t>
            </a:r>
            <a:endParaRPr lang="en-US" sz="2400" dirty="0">
              <a:solidFill>
                <a:schemeClr val="bg1"/>
              </a:solidFill>
            </a:endParaRPr>
          </a:p>
          <a:p>
            <a:pPr eaLnBrk="1" hangingPunct="1">
              <a:lnSpc>
                <a:spcPct val="90000"/>
              </a:lnSpc>
            </a:pPr>
            <a:endParaRPr lang="en-US" sz="2400" b="1" dirty="0">
              <a:solidFill>
                <a:schemeClr val="bg1"/>
              </a:solidFill>
            </a:endParaRPr>
          </a:p>
        </p:txBody>
      </p:sp>
    </p:spTree>
    <p:extLst>
      <p:ext uri="{BB962C8B-B14F-4D97-AF65-F5344CB8AC3E}">
        <p14:creationId xmlns:p14="http://schemas.microsoft.com/office/powerpoint/2010/main" val="296669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1287</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Land  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Foster</dc:creator>
  <cp:lastModifiedBy>Jason Foster</cp:lastModifiedBy>
  <cp:revision>5</cp:revision>
  <dcterms:created xsi:type="dcterms:W3CDTF">2022-11-10T15:55:53Z</dcterms:created>
  <dcterms:modified xsi:type="dcterms:W3CDTF">2022-11-10T23:21:32Z</dcterms:modified>
</cp:coreProperties>
</file>